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5"/>
  </p:notesMasterIdLst>
  <p:sldIdLst>
    <p:sldId id="296" r:id="rId2"/>
    <p:sldId id="297" r:id="rId3"/>
    <p:sldId id="256" r:id="rId4"/>
    <p:sldId id="258" r:id="rId5"/>
    <p:sldId id="260" r:id="rId6"/>
    <p:sldId id="314" r:id="rId7"/>
    <p:sldId id="261" r:id="rId8"/>
    <p:sldId id="262" r:id="rId9"/>
    <p:sldId id="309" r:id="rId10"/>
    <p:sldId id="310" r:id="rId11"/>
    <p:sldId id="311" r:id="rId12"/>
    <p:sldId id="312" r:id="rId13"/>
    <p:sldId id="313" r:id="rId14"/>
    <p:sldId id="304" r:id="rId15"/>
    <p:sldId id="315" r:id="rId16"/>
    <p:sldId id="316" r:id="rId17"/>
    <p:sldId id="300" r:id="rId18"/>
    <p:sldId id="301" r:id="rId19"/>
    <p:sldId id="305" r:id="rId20"/>
    <p:sldId id="265" r:id="rId21"/>
    <p:sldId id="307" r:id="rId22"/>
    <p:sldId id="308" r:id="rId23"/>
    <p:sldId id="276" r:id="rId24"/>
  </p:sldIdLst>
  <p:sldSz cx="9144000" cy="5143500" type="screen16x9"/>
  <p:notesSz cx="6858000" cy="9144000"/>
  <p:embeddedFontLst>
    <p:embeddedFont>
      <p:font typeface="Albert Sans" panose="020B0604020202020204" charset="0"/>
      <p:regular r:id="rId26"/>
      <p:bold r:id="rId27"/>
      <p:italic r:id="rId28"/>
      <p:boldItalic r:id="rId29"/>
    </p:embeddedFont>
    <p:embeddedFont>
      <p:font typeface="Albert Sans Light" panose="020B0604020202020204" charset="0"/>
      <p:regular r:id="rId30"/>
      <p:bold r:id="rId31"/>
      <p:italic r:id="rId32"/>
      <p:boldItalic r:id="rId33"/>
    </p:embeddedFont>
    <p:embeddedFont>
      <p:font typeface="Anaheim" panose="020B0604020202020204" charset="0"/>
      <p:regular r:id="rId34"/>
      <p:bold r:id="rId35"/>
    </p:embeddedFont>
    <p:embeddedFont>
      <p:font typeface="PT Sans" panose="020B0503020203020204" pitchFamily="34" charset="0"/>
      <p:regular r:id="rId36"/>
      <p:bold r:id="rId37"/>
      <p:italic r:id="rId38"/>
      <p:boldItalic r:id="rId39"/>
    </p:embeddedFont>
    <p:embeddedFont>
      <p:font typeface="Raleway" pitchFamily="2" charset="0"/>
      <p:regular r:id="rId40"/>
      <p:bold r:id="rId41"/>
      <p:italic r:id="rId42"/>
      <p:boldItalic r:id="rId43"/>
    </p:embeddedFont>
    <p:embeddedFont>
      <p:font typeface="Work Sans" pitchFamily="2"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7C00"/>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C5E083A-E1C7-49EA-9F5D-AEC837DEB594}">
  <a:tblStyle styleId="{0C5E083A-E1C7-49EA-9F5D-AEC837DEB5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80B1F96-5F9F-46D7-BE76-2A1BD20A1FC7}"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94660"/>
  </p:normalViewPr>
  <p:slideViewPr>
    <p:cSldViewPr snapToGrid="0">
      <p:cViewPr varScale="1">
        <p:scale>
          <a:sx n="138" d="100"/>
          <a:sy n="138" d="100"/>
        </p:scale>
        <p:origin x="28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b084d307d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b084d307d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87582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3173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4148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85679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3474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55643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1404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64760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6452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b084d307d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b084d307d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71185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04622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2b0d4b9b6e6_0_27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2b0d4b9b6e6_0_27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b084d307d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b084d307d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b084d307d1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b084d307d1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2402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6460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934050"/>
            <a:ext cx="6350100" cy="19056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146500" y="3963950"/>
            <a:ext cx="4193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4"/>
        <p:cNvGrpSpPr/>
        <p:nvPr/>
      </p:nvGrpSpPr>
      <p:grpSpPr>
        <a:xfrm>
          <a:off x="0" y="0"/>
          <a:ext cx="0" cy="0"/>
          <a:chOff x="0" y="0"/>
          <a:chExt cx="0" cy="0"/>
        </a:xfrm>
      </p:grpSpPr>
      <p:sp>
        <p:nvSpPr>
          <p:cNvPr id="85" name="Google Shape;85;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 name="Google Shape;86;p19"/>
          <p:cNvSpPr txBox="1">
            <a:spLocks noGrp="1"/>
          </p:cNvSpPr>
          <p:nvPr>
            <p:ph type="subTitle" idx="1"/>
          </p:nvPr>
        </p:nvSpPr>
        <p:spPr>
          <a:xfrm>
            <a:off x="720050" y="2418500"/>
            <a:ext cx="2477400" cy="182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7" name="Google Shape;87;p19"/>
          <p:cNvSpPr txBox="1">
            <a:spLocks noGrp="1"/>
          </p:cNvSpPr>
          <p:nvPr>
            <p:ph type="subTitle" idx="2"/>
          </p:nvPr>
        </p:nvSpPr>
        <p:spPr>
          <a:xfrm>
            <a:off x="3333298" y="2418500"/>
            <a:ext cx="2477400" cy="182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 name="Google Shape;88;p19"/>
          <p:cNvSpPr txBox="1">
            <a:spLocks noGrp="1"/>
          </p:cNvSpPr>
          <p:nvPr>
            <p:ph type="subTitle" idx="3"/>
          </p:nvPr>
        </p:nvSpPr>
        <p:spPr>
          <a:xfrm>
            <a:off x="5953371" y="2418500"/>
            <a:ext cx="2477400" cy="182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9" name="Google Shape;89;p19"/>
          <p:cNvSpPr txBox="1">
            <a:spLocks noGrp="1"/>
          </p:cNvSpPr>
          <p:nvPr>
            <p:ph type="subTitle" idx="4"/>
          </p:nvPr>
        </p:nvSpPr>
        <p:spPr>
          <a:xfrm>
            <a:off x="720050" y="1524950"/>
            <a:ext cx="2477400" cy="817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0" name="Google Shape;90;p19"/>
          <p:cNvSpPr txBox="1">
            <a:spLocks noGrp="1"/>
          </p:cNvSpPr>
          <p:nvPr>
            <p:ph type="subTitle" idx="5"/>
          </p:nvPr>
        </p:nvSpPr>
        <p:spPr>
          <a:xfrm>
            <a:off x="3333302" y="1524950"/>
            <a:ext cx="2477400" cy="817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1" name="Google Shape;91;p19"/>
          <p:cNvSpPr txBox="1">
            <a:spLocks noGrp="1"/>
          </p:cNvSpPr>
          <p:nvPr>
            <p:ph type="subTitle" idx="6"/>
          </p:nvPr>
        </p:nvSpPr>
        <p:spPr>
          <a:xfrm>
            <a:off x="5953370" y="1524950"/>
            <a:ext cx="2477400" cy="817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92" name="Google Shape;92;p19"/>
          <p:cNvPicPr preferRelativeResize="0"/>
          <p:nvPr/>
        </p:nvPicPr>
        <p:blipFill rotWithShape="1">
          <a:blip r:embed="rId2">
            <a:alphaModFix/>
          </a:blip>
          <a:srcRect t="48981" b="7870"/>
          <a:stretch/>
        </p:blipFill>
        <p:spPr>
          <a:xfrm rot="-5400000" flipH="1">
            <a:off x="8192787" y="341749"/>
            <a:ext cx="1205424" cy="521926"/>
          </a:xfrm>
          <a:prstGeom prst="rect">
            <a:avLst/>
          </a:prstGeom>
          <a:noFill/>
          <a:ln>
            <a:noFill/>
          </a:ln>
        </p:spPr>
      </p:pic>
      <p:pic>
        <p:nvPicPr>
          <p:cNvPr id="93" name="Google Shape;93;p19"/>
          <p:cNvPicPr preferRelativeResize="0"/>
          <p:nvPr/>
        </p:nvPicPr>
        <p:blipFill rotWithShape="1">
          <a:blip r:embed="rId3">
            <a:alphaModFix/>
          </a:blip>
          <a:srcRect t="4503" b="4512"/>
          <a:stretch/>
        </p:blipFill>
        <p:spPr>
          <a:xfrm rot="5400000">
            <a:off x="-154651" y="4109604"/>
            <a:ext cx="1207250" cy="109495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6" name="Google Shape;96;p20"/>
          <p:cNvSpPr txBox="1">
            <a:spLocks noGrp="1"/>
          </p:cNvSpPr>
          <p:nvPr>
            <p:ph type="subTitle" idx="1"/>
          </p:nvPr>
        </p:nvSpPr>
        <p:spPr>
          <a:xfrm>
            <a:off x="720000" y="1746804"/>
            <a:ext cx="37200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 name="Google Shape;97;p20"/>
          <p:cNvSpPr txBox="1">
            <a:spLocks noGrp="1"/>
          </p:cNvSpPr>
          <p:nvPr>
            <p:ph type="subTitle" idx="2"/>
          </p:nvPr>
        </p:nvSpPr>
        <p:spPr>
          <a:xfrm>
            <a:off x="4704069" y="1746804"/>
            <a:ext cx="37200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20"/>
          <p:cNvSpPr txBox="1">
            <a:spLocks noGrp="1"/>
          </p:cNvSpPr>
          <p:nvPr>
            <p:ph type="subTitle" idx="3"/>
          </p:nvPr>
        </p:nvSpPr>
        <p:spPr>
          <a:xfrm>
            <a:off x="720000" y="3399052"/>
            <a:ext cx="37200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20"/>
          <p:cNvSpPr txBox="1">
            <a:spLocks noGrp="1"/>
          </p:cNvSpPr>
          <p:nvPr>
            <p:ph type="subTitle" idx="4"/>
          </p:nvPr>
        </p:nvSpPr>
        <p:spPr>
          <a:xfrm>
            <a:off x="4704069" y="3399052"/>
            <a:ext cx="37200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 name="Google Shape;100;p20"/>
          <p:cNvSpPr txBox="1">
            <a:spLocks noGrp="1"/>
          </p:cNvSpPr>
          <p:nvPr>
            <p:ph type="subTitle" idx="5"/>
          </p:nvPr>
        </p:nvSpPr>
        <p:spPr>
          <a:xfrm>
            <a:off x="720001" y="1396825"/>
            <a:ext cx="3720000" cy="46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1" name="Google Shape;101;p20"/>
          <p:cNvSpPr txBox="1">
            <a:spLocks noGrp="1"/>
          </p:cNvSpPr>
          <p:nvPr>
            <p:ph type="subTitle" idx="6"/>
          </p:nvPr>
        </p:nvSpPr>
        <p:spPr>
          <a:xfrm>
            <a:off x="720001" y="3049073"/>
            <a:ext cx="3720000" cy="46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2" name="Google Shape;102;p20"/>
          <p:cNvSpPr txBox="1">
            <a:spLocks noGrp="1"/>
          </p:cNvSpPr>
          <p:nvPr>
            <p:ph type="subTitle" idx="7"/>
          </p:nvPr>
        </p:nvSpPr>
        <p:spPr>
          <a:xfrm>
            <a:off x="4704038" y="1396825"/>
            <a:ext cx="3720000" cy="46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3" name="Google Shape;103;p20"/>
          <p:cNvSpPr txBox="1">
            <a:spLocks noGrp="1"/>
          </p:cNvSpPr>
          <p:nvPr>
            <p:ph type="subTitle" idx="8"/>
          </p:nvPr>
        </p:nvSpPr>
        <p:spPr>
          <a:xfrm>
            <a:off x="4704038" y="3049073"/>
            <a:ext cx="3720000" cy="466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104" name="Google Shape;104;p20"/>
          <p:cNvPicPr preferRelativeResize="0"/>
          <p:nvPr/>
        </p:nvPicPr>
        <p:blipFill rotWithShape="1">
          <a:blip r:embed="rId2">
            <a:alphaModFix/>
          </a:blip>
          <a:srcRect t="46145" r="45337" b="7880"/>
          <a:stretch/>
        </p:blipFill>
        <p:spPr>
          <a:xfrm rot="-5400000" flipH="1">
            <a:off x="-86263" y="4131238"/>
            <a:ext cx="1097901" cy="938875"/>
          </a:xfrm>
          <a:prstGeom prst="rect">
            <a:avLst/>
          </a:prstGeom>
          <a:noFill/>
          <a:ln>
            <a:noFill/>
          </a:ln>
        </p:spPr>
      </p:pic>
      <p:pic>
        <p:nvPicPr>
          <p:cNvPr id="105" name="Google Shape;105;p20"/>
          <p:cNvPicPr preferRelativeResize="0"/>
          <p:nvPr/>
        </p:nvPicPr>
        <p:blipFill rotWithShape="1">
          <a:blip r:embed="rId3">
            <a:alphaModFix/>
          </a:blip>
          <a:srcRect t="4503" b="4512"/>
          <a:stretch/>
        </p:blipFill>
        <p:spPr>
          <a:xfrm rot="-5400000">
            <a:off x="8095831" y="-54232"/>
            <a:ext cx="1207250" cy="109495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21"/>
          <p:cNvSpPr txBox="1">
            <a:spLocks noGrp="1"/>
          </p:cNvSpPr>
          <p:nvPr>
            <p:ph type="subTitle" idx="1"/>
          </p:nvPr>
        </p:nvSpPr>
        <p:spPr>
          <a:xfrm>
            <a:off x="789425" y="1710160"/>
            <a:ext cx="23226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9" name="Google Shape;109;p21"/>
          <p:cNvSpPr txBox="1">
            <a:spLocks noGrp="1"/>
          </p:cNvSpPr>
          <p:nvPr>
            <p:ph type="subTitle" idx="2"/>
          </p:nvPr>
        </p:nvSpPr>
        <p:spPr>
          <a:xfrm>
            <a:off x="3410700" y="1710160"/>
            <a:ext cx="23226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 name="Google Shape;110;p21"/>
          <p:cNvSpPr txBox="1">
            <a:spLocks noGrp="1"/>
          </p:cNvSpPr>
          <p:nvPr>
            <p:ph type="subTitle" idx="3"/>
          </p:nvPr>
        </p:nvSpPr>
        <p:spPr>
          <a:xfrm>
            <a:off x="789425" y="3440450"/>
            <a:ext cx="23226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21"/>
          <p:cNvSpPr txBox="1">
            <a:spLocks noGrp="1"/>
          </p:cNvSpPr>
          <p:nvPr>
            <p:ph type="subTitle" idx="4"/>
          </p:nvPr>
        </p:nvSpPr>
        <p:spPr>
          <a:xfrm>
            <a:off x="3410700" y="3440450"/>
            <a:ext cx="23226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21"/>
          <p:cNvSpPr txBox="1">
            <a:spLocks noGrp="1"/>
          </p:cNvSpPr>
          <p:nvPr>
            <p:ph type="subTitle" idx="5"/>
          </p:nvPr>
        </p:nvSpPr>
        <p:spPr>
          <a:xfrm>
            <a:off x="6031987" y="1710160"/>
            <a:ext cx="23226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3" name="Google Shape;113;p21"/>
          <p:cNvSpPr txBox="1">
            <a:spLocks noGrp="1"/>
          </p:cNvSpPr>
          <p:nvPr>
            <p:ph type="subTitle" idx="6"/>
          </p:nvPr>
        </p:nvSpPr>
        <p:spPr>
          <a:xfrm>
            <a:off x="6031987" y="3440450"/>
            <a:ext cx="23226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 name="Google Shape;114;p21"/>
          <p:cNvSpPr txBox="1">
            <a:spLocks noGrp="1"/>
          </p:cNvSpPr>
          <p:nvPr>
            <p:ph type="subTitle" idx="7"/>
          </p:nvPr>
        </p:nvSpPr>
        <p:spPr>
          <a:xfrm>
            <a:off x="789425" y="1412475"/>
            <a:ext cx="2322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5" name="Google Shape;115;p21"/>
          <p:cNvSpPr txBox="1">
            <a:spLocks noGrp="1"/>
          </p:cNvSpPr>
          <p:nvPr>
            <p:ph type="subTitle" idx="8"/>
          </p:nvPr>
        </p:nvSpPr>
        <p:spPr>
          <a:xfrm>
            <a:off x="3411900" y="1412475"/>
            <a:ext cx="2320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6" name="Google Shape;116;p21"/>
          <p:cNvSpPr txBox="1">
            <a:spLocks noGrp="1"/>
          </p:cNvSpPr>
          <p:nvPr>
            <p:ph type="subTitle" idx="9"/>
          </p:nvPr>
        </p:nvSpPr>
        <p:spPr>
          <a:xfrm>
            <a:off x="6033187" y="1412475"/>
            <a:ext cx="2320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7" name="Google Shape;117;p21"/>
          <p:cNvSpPr txBox="1">
            <a:spLocks noGrp="1"/>
          </p:cNvSpPr>
          <p:nvPr>
            <p:ph type="subTitle" idx="13"/>
          </p:nvPr>
        </p:nvSpPr>
        <p:spPr>
          <a:xfrm>
            <a:off x="789425" y="3139547"/>
            <a:ext cx="2322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8" name="Google Shape;118;p21"/>
          <p:cNvSpPr txBox="1">
            <a:spLocks noGrp="1"/>
          </p:cNvSpPr>
          <p:nvPr>
            <p:ph type="subTitle" idx="14"/>
          </p:nvPr>
        </p:nvSpPr>
        <p:spPr>
          <a:xfrm>
            <a:off x="3411900" y="3139552"/>
            <a:ext cx="2320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9" name="Google Shape;119;p21"/>
          <p:cNvSpPr txBox="1">
            <a:spLocks noGrp="1"/>
          </p:cNvSpPr>
          <p:nvPr>
            <p:ph type="subTitle" idx="15"/>
          </p:nvPr>
        </p:nvSpPr>
        <p:spPr>
          <a:xfrm>
            <a:off x="6033187" y="3139552"/>
            <a:ext cx="2320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120" name="Google Shape;120;p21"/>
          <p:cNvPicPr preferRelativeResize="0"/>
          <p:nvPr/>
        </p:nvPicPr>
        <p:blipFill rotWithShape="1">
          <a:blip r:embed="rId2">
            <a:alphaModFix/>
          </a:blip>
          <a:srcRect t="46145" r="45337" b="7880"/>
          <a:stretch/>
        </p:blipFill>
        <p:spPr>
          <a:xfrm rot="5400000" flipH="1">
            <a:off x="8125617" y="70056"/>
            <a:ext cx="1097901" cy="938875"/>
          </a:xfrm>
          <a:prstGeom prst="rect">
            <a:avLst/>
          </a:prstGeom>
          <a:noFill/>
          <a:ln>
            <a:noFill/>
          </a:ln>
        </p:spPr>
      </p:pic>
      <p:pic>
        <p:nvPicPr>
          <p:cNvPr id="121" name="Google Shape;121;p21"/>
          <p:cNvPicPr preferRelativeResize="0"/>
          <p:nvPr/>
        </p:nvPicPr>
        <p:blipFill rotWithShape="1">
          <a:blip r:embed="rId3">
            <a:alphaModFix/>
          </a:blip>
          <a:srcRect t="4503" b="4512"/>
          <a:stretch/>
        </p:blipFill>
        <p:spPr>
          <a:xfrm rot="5400000">
            <a:off x="-158147" y="4104137"/>
            <a:ext cx="1207250" cy="10949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22"/>
        <p:cNvGrpSpPr/>
        <p:nvPr/>
      </p:nvGrpSpPr>
      <p:grpSpPr>
        <a:xfrm>
          <a:off x="0" y="0"/>
          <a:ext cx="0" cy="0"/>
          <a:chOff x="0" y="0"/>
          <a:chExt cx="0" cy="0"/>
        </a:xfrm>
      </p:grpSpPr>
      <p:sp>
        <p:nvSpPr>
          <p:cNvPr id="123" name="Google Shape;123;p22"/>
          <p:cNvSpPr txBox="1">
            <a:spLocks noGrp="1"/>
          </p:cNvSpPr>
          <p:nvPr>
            <p:ph type="title" hasCustomPrompt="1"/>
          </p:nvPr>
        </p:nvSpPr>
        <p:spPr>
          <a:xfrm>
            <a:off x="2905647" y="2108393"/>
            <a:ext cx="2799300" cy="768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4" name="Google Shape;124;p22"/>
          <p:cNvSpPr txBox="1">
            <a:spLocks noGrp="1"/>
          </p:cNvSpPr>
          <p:nvPr>
            <p:ph type="subTitle" idx="1"/>
          </p:nvPr>
        </p:nvSpPr>
        <p:spPr>
          <a:xfrm>
            <a:off x="3439053" y="2877288"/>
            <a:ext cx="2799300" cy="320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25" name="Google Shape;125;p22"/>
          <p:cNvSpPr txBox="1">
            <a:spLocks noGrp="1"/>
          </p:cNvSpPr>
          <p:nvPr>
            <p:ph type="title" idx="2" hasCustomPrompt="1"/>
          </p:nvPr>
        </p:nvSpPr>
        <p:spPr>
          <a:xfrm>
            <a:off x="713225" y="714562"/>
            <a:ext cx="2799300" cy="768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6" name="Google Shape;126;p22"/>
          <p:cNvSpPr txBox="1">
            <a:spLocks noGrp="1"/>
          </p:cNvSpPr>
          <p:nvPr>
            <p:ph type="subTitle" idx="3"/>
          </p:nvPr>
        </p:nvSpPr>
        <p:spPr>
          <a:xfrm>
            <a:off x="1246625" y="1483472"/>
            <a:ext cx="2799300" cy="320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27" name="Google Shape;127;p22"/>
          <p:cNvSpPr txBox="1">
            <a:spLocks noGrp="1"/>
          </p:cNvSpPr>
          <p:nvPr>
            <p:ph type="title" idx="4" hasCustomPrompt="1"/>
          </p:nvPr>
        </p:nvSpPr>
        <p:spPr>
          <a:xfrm>
            <a:off x="5098064" y="3502243"/>
            <a:ext cx="2799300" cy="768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8" name="Google Shape;128;p22"/>
          <p:cNvSpPr txBox="1">
            <a:spLocks noGrp="1"/>
          </p:cNvSpPr>
          <p:nvPr>
            <p:ph type="subTitle" idx="5"/>
          </p:nvPr>
        </p:nvSpPr>
        <p:spPr>
          <a:xfrm>
            <a:off x="5631464" y="4271138"/>
            <a:ext cx="2799300" cy="3201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3"/>
        <p:cNvGrpSpPr/>
        <p:nvPr/>
      </p:nvGrpSpPr>
      <p:grpSpPr>
        <a:xfrm>
          <a:off x="0" y="0"/>
          <a:ext cx="0" cy="0"/>
          <a:chOff x="0" y="0"/>
          <a:chExt cx="0" cy="0"/>
        </a:xfrm>
      </p:grpSpPr>
      <p:pic>
        <p:nvPicPr>
          <p:cNvPr id="134" name="Google Shape;134;p24"/>
          <p:cNvPicPr preferRelativeResize="0"/>
          <p:nvPr/>
        </p:nvPicPr>
        <p:blipFill rotWithShape="1">
          <a:blip r:embed="rId2">
            <a:alphaModFix/>
          </a:blip>
          <a:srcRect t="48981" b="7870"/>
          <a:stretch/>
        </p:blipFill>
        <p:spPr>
          <a:xfrm rot="5400000" flipH="1">
            <a:off x="-242950" y="4198179"/>
            <a:ext cx="1205424" cy="521926"/>
          </a:xfrm>
          <a:prstGeom prst="rect">
            <a:avLst/>
          </a:prstGeom>
          <a:noFill/>
          <a:ln>
            <a:noFill/>
          </a:ln>
        </p:spPr>
      </p:pic>
      <p:pic>
        <p:nvPicPr>
          <p:cNvPr id="135" name="Google Shape;135;p24"/>
          <p:cNvPicPr preferRelativeResize="0"/>
          <p:nvPr/>
        </p:nvPicPr>
        <p:blipFill rotWithShape="1">
          <a:blip r:embed="rId3">
            <a:alphaModFix/>
          </a:blip>
          <a:srcRect t="4506" r="8958" b="12498"/>
          <a:stretch/>
        </p:blipFill>
        <p:spPr>
          <a:xfrm rot="-5400000">
            <a:off x="8095062" y="42659"/>
            <a:ext cx="1099076" cy="99879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2">
            <a:alphaModFix/>
          </a:blip>
          <a:srcRect l="8663" t="12737" r="6316" b="22373"/>
          <a:stretch/>
        </p:blipFill>
        <p:spPr>
          <a:xfrm rot="-5400000" flipH="1">
            <a:off x="7988370" y="441912"/>
            <a:ext cx="1604975" cy="7211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115688" y="2598625"/>
            <a:ext cx="4155000" cy="1626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4115688" y="1694700"/>
            <a:ext cx="1474500" cy="8418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1"/>
                </a:solidFill>
                <a:latin typeface="Albert Sans Light"/>
                <a:ea typeface="Albert Sans Light"/>
                <a:cs typeface="Albert Sans Light"/>
                <a:sym typeface="Albert Sans Light"/>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a:spLocks noGrp="1"/>
          </p:cNvSpPr>
          <p:nvPr>
            <p:ph type="pic" idx="3"/>
          </p:nvPr>
        </p:nvSpPr>
        <p:spPr>
          <a:xfrm>
            <a:off x="873313" y="539500"/>
            <a:ext cx="2760600" cy="4064400"/>
          </a:xfrm>
          <a:prstGeom prst="round2SameRect">
            <a:avLst>
              <a:gd name="adj1" fmla="val 50000"/>
              <a:gd name="adj2" fmla="val 0"/>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 name="Google Shape;21;p5"/>
          <p:cNvSpPr txBox="1">
            <a:spLocks noGrp="1"/>
          </p:cNvSpPr>
          <p:nvPr>
            <p:ph type="subTitle" idx="1"/>
          </p:nvPr>
        </p:nvSpPr>
        <p:spPr>
          <a:xfrm>
            <a:off x="5012830" y="2574150"/>
            <a:ext cx="3145200" cy="136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 name="Google Shape;22;p5"/>
          <p:cNvSpPr txBox="1">
            <a:spLocks noGrp="1"/>
          </p:cNvSpPr>
          <p:nvPr>
            <p:ph type="subTitle" idx="2"/>
          </p:nvPr>
        </p:nvSpPr>
        <p:spPr>
          <a:xfrm>
            <a:off x="985975" y="2574150"/>
            <a:ext cx="3145200" cy="136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 name="Google Shape;23;p5"/>
          <p:cNvSpPr txBox="1">
            <a:spLocks noGrp="1"/>
          </p:cNvSpPr>
          <p:nvPr>
            <p:ph type="subTitle" idx="3"/>
          </p:nvPr>
        </p:nvSpPr>
        <p:spPr>
          <a:xfrm>
            <a:off x="985965" y="1961025"/>
            <a:ext cx="3145200" cy="48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4" name="Google Shape;24;p5"/>
          <p:cNvSpPr txBox="1">
            <a:spLocks noGrp="1"/>
          </p:cNvSpPr>
          <p:nvPr>
            <p:ph type="subTitle" idx="4"/>
          </p:nvPr>
        </p:nvSpPr>
        <p:spPr>
          <a:xfrm>
            <a:off x="5012835" y="1961025"/>
            <a:ext cx="3145200" cy="48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25" name="Google Shape;25;p5"/>
          <p:cNvPicPr preferRelativeResize="0"/>
          <p:nvPr/>
        </p:nvPicPr>
        <p:blipFill rotWithShape="1">
          <a:blip r:embed="rId2">
            <a:alphaModFix/>
          </a:blip>
          <a:srcRect t="8328" b="3542"/>
          <a:stretch/>
        </p:blipFill>
        <p:spPr>
          <a:xfrm rot="5400000" flipH="1">
            <a:off x="-6062" y="46764"/>
            <a:ext cx="1005326" cy="91179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 name="Google Shape;38;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9"/>
        <p:cNvGrpSpPr/>
        <p:nvPr/>
      </p:nvGrpSpPr>
      <p:grpSpPr>
        <a:xfrm>
          <a:off x="0" y="0"/>
          <a:ext cx="0" cy="0"/>
          <a:chOff x="0" y="0"/>
          <a:chExt cx="0" cy="0"/>
        </a:xfrm>
      </p:grpSpPr>
      <p:sp>
        <p:nvSpPr>
          <p:cNvPr id="40" name="Google Shape;40;p10"/>
          <p:cNvSpPr>
            <a:spLocks noGrp="1"/>
          </p:cNvSpPr>
          <p:nvPr>
            <p:ph type="pic" idx="2"/>
          </p:nvPr>
        </p:nvSpPr>
        <p:spPr>
          <a:xfrm>
            <a:off x="0" y="0"/>
            <a:ext cx="9144000" cy="5143500"/>
          </a:xfrm>
          <a:prstGeom prst="rect">
            <a:avLst/>
          </a:prstGeom>
          <a:noFill/>
          <a:ln>
            <a:noFill/>
          </a:ln>
        </p:spPr>
      </p:sp>
      <p:sp>
        <p:nvSpPr>
          <p:cNvPr id="41" name="Google Shape;41;p10"/>
          <p:cNvSpPr txBox="1">
            <a:spLocks noGrp="1"/>
          </p:cNvSpPr>
          <p:nvPr>
            <p:ph type="title"/>
          </p:nvPr>
        </p:nvSpPr>
        <p:spPr>
          <a:xfrm>
            <a:off x="1948800" y="4014450"/>
            <a:ext cx="5246400" cy="4416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1800"/>
              <a:buNone/>
              <a:defRPr sz="18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6"/>
        <p:cNvGrpSpPr/>
        <p:nvPr/>
      </p:nvGrpSpPr>
      <p:grpSpPr>
        <a:xfrm>
          <a:off x="0" y="0"/>
          <a:ext cx="0" cy="0"/>
          <a:chOff x="0" y="0"/>
          <a:chExt cx="0" cy="0"/>
        </a:xfrm>
      </p:grpSpPr>
      <p:sp>
        <p:nvSpPr>
          <p:cNvPr id="47" name="Google Shape;4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 name="Google Shape;48;p13"/>
          <p:cNvSpPr txBox="1">
            <a:spLocks noGrp="1"/>
          </p:cNvSpPr>
          <p:nvPr>
            <p:ph type="title" idx="2" hasCustomPrompt="1"/>
          </p:nvPr>
        </p:nvSpPr>
        <p:spPr>
          <a:xfrm>
            <a:off x="972150" y="1649658"/>
            <a:ext cx="734700" cy="447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latin typeface="Albert Sans"/>
                <a:ea typeface="Albert Sans"/>
                <a:cs typeface="Albert Sans"/>
                <a:sym typeface="Albert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 name="Google Shape;49;p13"/>
          <p:cNvSpPr txBox="1">
            <a:spLocks noGrp="1"/>
          </p:cNvSpPr>
          <p:nvPr>
            <p:ph type="title" idx="3" hasCustomPrompt="1"/>
          </p:nvPr>
        </p:nvSpPr>
        <p:spPr>
          <a:xfrm>
            <a:off x="4877550" y="1649641"/>
            <a:ext cx="734700" cy="447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latin typeface="Albert Sans"/>
                <a:ea typeface="Albert Sans"/>
                <a:cs typeface="Albert Sans"/>
                <a:sym typeface="Albert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 name="Google Shape;50;p13"/>
          <p:cNvSpPr txBox="1">
            <a:spLocks noGrp="1"/>
          </p:cNvSpPr>
          <p:nvPr>
            <p:ph type="title" idx="4" hasCustomPrompt="1"/>
          </p:nvPr>
        </p:nvSpPr>
        <p:spPr>
          <a:xfrm>
            <a:off x="972150" y="2554458"/>
            <a:ext cx="734700" cy="447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latin typeface="Albert Sans"/>
                <a:ea typeface="Albert Sans"/>
                <a:cs typeface="Albert Sans"/>
                <a:sym typeface="Albert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title" idx="5" hasCustomPrompt="1"/>
          </p:nvPr>
        </p:nvSpPr>
        <p:spPr>
          <a:xfrm>
            <a:off x="4877550" y="2554441"/>
            <a:ext cx="734700" cy="447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latin typeface="Albert Sans"/>
                <a:ea typeface="Albert Sans"/>
                <a:cs typeface="Albert Sans"/>
                <a:sym typeface="Albert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 name="Google Shape;52;p13"/>
          <p:cNvSpPr txBox="1">
            <a:spLocks noGrp="1"/>
          </p:cNvSpPr>
          <p:nvPr>
            <p:ph type="title" idx="6" hasCustomPrompt="1"/>
          </p:nvPr>
        </p:nvSpPr>
        <p:spPr>
          <a:xfrm>
            <a:off x="972150" y="3459258"/>
            <a:ext cx="734700" cy="447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latin typeface="Albert Sans"/>
                <a:ea typeface="Albert Sans"/>
                <a:cs typeface="Albert Sans"/>
                <a:sym typeface="Albert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title" idx="7" hasCustomPrompt="1"/>
          </p:nvPr>
        </p:nvSpPr>
        <p:spPr>
          <a:xfrm>
            <a:off x="4877550" y="3459241"/>
            <a:ext cx="734700" cy="447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latin typeface="Albert Sans"/>
                <a:ea typeface="Albert Sans"/>
                <a:cs typeface="Albert Sans"/>
                <a:sym typeface="Albert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1"/>
          </p:nvPr>
        </p:nvSpPr>
        <p:spPr>
          <a:xfrm>
            <a:off x="1859250" y="1649650"/>
            <a:ext cx="24087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5" name="Google Shape;55;p13"/>
          <p:cNvSpPr txBox="1">
            <a:spLocks noGrp="1"/>
          </p:cNvSpPr>
          <p:nvPr>
            <p:ph type="subTitle" idx="8"/>
          </p:nvPr>
        </p:nvSpPr>
        <p:spPr>
          <a:xfrm>
            <a:off x="1859253" y="2554450"/>
            <a:ext cx="24087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6" name="Google Shape;56;p13"/>
          <p:cNvSpPr txBox="1">
            <a:spLocks noGrp="1"/>
          </p:cNvSpPr>
          <p:nvPr>
            <p:ph type="subTitle" idx="9"/>
          </p:nvPr>
        </p:nvSpPr>
        <p:spPr>
          <a:xfrm>
            <a:off x="1859255" y="3459250"/>
            <a:ext cx="24087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7" name="Google Shape;57;p13"/>
          <p:cNvSpPr txBox="1">
            <a:spLocks noGrp="1"/>
          </p:cNvSpPr>
          <p:nvPr>
            <p:ph type="subTitle" idx="13"/>
          </p:nvPr>
        </p:nvSpPr>
        <p:spPr>
          <a:xfrm>
            <a:off x="5764650" y="1649650"/>
            <a:ext cx="24072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8" name="Google Shape;58;p13"/>
          <p:cNvSpPr txBox="1">
            <a:spLocks noGrp="1"/>
          </p:cNvSpPr>
          <p:nvPr>
            <p:ph type="subTitle" idx="14"/>
          </p:nvPr>
        </p:nvSpPr>
        <p:spPr>
          <a:xfrm>
            <a:off x="5764650" y="2554450"/>
            <a:ext cx="24072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9" name="Google Shape;59;p13"/>
          <p:cNvSpPr txBox="1">
            <a:spLocks noGrp="1"/>
          </p:cNvSpPr>
          <p:nvPr>
            <p:ph type="subTitle" idx="15"/>
          </p:nvPr>
        </p:nvSpPr>
        <p:spPr>
          <a:xfrm>
            <a:off x="5764649" y="3459250"/>
            <a:ext cx="24072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60" name="Google Shape;60;p13"/>
          <p:cNvPicPr preferRelativeResize="0"/>
          <p:nvPr/>
        </p:nvPicPr>
        <p:blipFill rotWithShape="1">
          <a:blip r:embed="rId2">
            <a:alphaModFix/>
          </a:blip>
          <a:srcRect t="47184" b="1247"/>
          <a:stretch/>
        </p:blipFill>
        <p:spPr>
          <a:xfrm flipH="1">
            <a:off x="0" y="90854"/>
            <a:ext cx="791300" cy="40944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2">
  <p:cSld name="CUSTOM_4_1_1">
    <p:spTree>
      <p:nvGrpSpPr>
        <p:cNvPr id="1" name="Shape 75"/>
        <p:cNvGrpSpPr/>
        <p:nvPr/>
      </p:nvGrpSpPr>
      <p:grpSpPr>
        <a:xfrm>
          <a:off x="0" y="0"/>
          <a:ext cx="0" cy="0"/>
          <a:chOff x="0" y="0"/>
          <a:chExt cx="0" cy="0"/>
        </a:xfrm>
      </p:grpSpPr>
      <p:sp>
        <p:nvSpPr>
          <p:cNvPr id="76" name="Google Shape;76;p17"/>
          <p:cNvSpPr txBox="1">
            <a:spLocks noGrp="1"/>
          </p:cNvSpPr>
          <p:nvPr>
            <p:ph type="subTitle" idx="1"/>
          </p:nvPr>
        </p:nvSpPr>
        <p:spPr>
          <a:xfrm>
            <a:off x="713225" y="1266125"/>
            <a:ext cx="7717500" cy="104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77" name="Google Shape;77;p1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78" name="Google Shape;78;p17"/>
          <p:cNvPicPr preferRelativeResize="0"/>
          <p:nvPr/>
        </p:nvPicPr>
        <p:blipFill rotWithShape="1">
          <a:blip r:embed="rId2">
            <a:alphaModFix/>
          </a:blip>
          <a:srcRect t="8328" b="3542"/>
          <a:stretch/>
        </p:blipFill>
        <p:spPr>
          <a:xfrm rot="5400000">
            <a:off x="-12862" y="4187764"/>
            <a:ext cx="1005326" cy="911799"/>
          </a:xfrm>
          <a:prstGeom prst="rect">
            <a:avLst/>
          </a:prstGeom>
          <a:noFill/>
          <a:ln>
            <a:noFill/>
          </a:ln>
        </p:spPr>
      </p:pic>
      <p:pic>
        <p:nvPicPr>
          <p:cNvPr id="79" name="Google Shape;79;p17"/>
          <p:cNvPicPr preferRelativeResize="0"/>
          <p:nvPr/>
        </p:nvPicPr>
        <p:blipFill rotWithShape="1">
          <a:blip r:embed="rId3">
            <a:alphaModFix/>
          </a:blip>
          <a:srcRect t="4502" r="8784" b="11962"/>
          <a:stretch/>
        </p:blipFill>
        <p:spPr>
          <a:xfrm rot="10800000" flipH="1">
            <a:off x="8049604" y="-6804"/>
            <a:ext cx="1101200" cy="10053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1pPr>
            <a:lvl2pPr marL="914400" lvl="1"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2pPr>
            <a:lvl3pPr marL="1371600" lvl="2"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3pPr>
            <a:lvl4pPr marL="1828800" lvl="3"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4pPr>
            <a:lvl5pPr marL="2286000" lvl="4"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5pPr>
            <a:lvl6pPr marL="2743200" lvl="5"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6pPr>
            <a:lvl7pPr marL="3200400" lvl="6"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7pPr>
            <a:lvl8pPr marL="3657600" lvl="7"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8pPr>
            <a:lvl9pPr marL="4114800" lvl="8"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8" r:id="rId7"/>
    <p:sldLayoutId id="2147483659" r:id="rId8"/>
    <p:sldLayoutId id="2147483663" r:id="rId9"/>
    <p:sldLayoutId id="2147483665" r:id="rId10"/>
    <p:sldLayoutId id="2147483666" r:id="rId11"/>
    <p:sldLayoutId id="2147483667" r:id="rId12"/>
    <p:sldLayoutId id="2147483668" r:id="rId13"/>
    <p:sldLayoutId id="2147483670" r:id="rId14"/>
    <p:sldLayoutId id="2147483671"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9.xml"/><Relationship Id="rId5" Type="http://schemas.openxmlformats.org/officeDocument/2006/relationships/image" Target="../media/image18.gif"/><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2050" name="Picture 2">
            <a:extLst>
              <a:ext uri="{FF2B5EF4-FFF2-40B4-BE49-F238E27FC236}">
                <a16:creationId xmlns:a16="http://schemas.microsoft.com/office/drawing/2014/main" id="{DAC3BD13-6C3D-C69D-5A69-D5326D1B73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30264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E325BEFC-EC77-7AA6-5476-F0C8375742C7}"/>
              </a:ext>
            </a:extLst>
          </p:cNvPr>
          <p:cNvSpPr/>
          <p:nvPr/>
        </p:nvSpPr>
        <p:spPr>
          <a:xfrm>
            <a:off x="564356" y="407194"/>
            <a:ext cx="3771900" cy="792956"/>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37"/>
          <p:cNvSpPr txBox="1">
            <a:spLocks noGrp="1"/>
          </p:cNvSpPr>
          <p:nvPr>
            <p:ph type="title"/>
          </p:nvPr>
        </p:nvSpPr>
        <p:spPr>
          <a:xfrm>
            <a:off x="720000" y="4515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Kiến trúc hệ thống</a:t>
            </a:r>
            <a:endParaRPr>
              <a:latin typeface="Times New Roman" panose="02020603050405020304" pitchFamily="18" charset="0"/>
              <a:cs typeface="Times New Roman" panose="02020603050405020304" pitchFamily="18" charset="0"/>
            </a:endParaRPr>
          </a:p>
        </p:txBody>
      </p:sp>
      <p:pic>
        <p:nvPicPr>
          <p:cNvPr id="27" name="Picture 26">
            <a:extLst>
              <a:ext uri="{FF2B5EF4-FFF2-40B4-BE49-F238E27FC236}">
                <a16:creationId xmlns:a16="http://schemas.microsoft.com/office/drawing/2014/main" id="{679DE123-E676-C7EE-4632-0DD97ECA7BEA}"/>
              </a:ext>
            </a:extLst>
          </p:cNvPr>
          <p:cNvPicPr>
            <a:picLocks noChangeAspect="1"/>
          </p:cNvPicPr>
          <p:nvPr/>
        </p:nvPicPr>
        <p:blipFill>
          <a:blip r:embed="rId3"/>
          <a:stretch>
            <a:fillRect/>
          </a:stretch>
        </p:blipFill>
        <p:spPr>
          <a:xfrm>
            <a:off x="1293024" y="1287264"/>
            <a:ext cx="6524594" cy="3250957"/>
          </a:xfrm>
          <a:prstGeom prst="rect">
            <a:avLst/>
          </a:prstGeom>
        </p:spPr>
      </p:pic>
      <p:sp>
        <p:nvSpPr>
          <p:cNvPr id="28" name="TextBox 27">
            <a:extLst>
              <a:ext uri="{FF2B5EF4-FFF2-40B4-BE49-F238E27FC236}">
                <a16:creationId xmlns:a16="http://schemas.microsoft.com/office/drawing/2014/main" id="{77B31E16-8E69-87EC-EB5D-D8CFE8F82C3D}"/>
              </a:ext>
            </a:extLst>
          </p:cNvPr>
          <p:cNvSpPr txBox="1"/>
          <p:nvPr/>
        </p:nvSpPr>
        <p:spPr>
          <a:xfrm>
            <a:off x="3029578" y="4559396"/>
            <a:ext cx="2896947" cy="276999"/>
          </a:xfrm>
          <a:prstGeom prst="rect">
            <a:avLst/>
          </a:prstGeom>
          <a:noFill/>
        </p:spPr>
        <p:txBody>
          <a:bodyPr wrap="none" rtlCol="0">
            <a:spAutoFit/>
          </a:bodyPr>
          <a:lstStyle/>
          <a:p>
            <a:r>
              <a:rPr lang="en-US" sz="1200" b="1" i="1">
                <a:latin typeface="Times New Roman" panose="02020603050405020304" pitchFamily="18" charset="0"/>
                <a:cs typeface="Times New Roman" panose="02020603050405020304" pitchFamily="18" charset="0"/>
              </a:rPr>
              <a:t>Hình ảnh thiết kế hệ thống Client – Server</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7"/>
                                        </p:tgtEl>
                                        <p:attrNameLst>
                                          <p:attrName>style.visibility</p:attrName>
                                        </p:attrNameLst>
                                      </p:cBhvr>
                                      <p:to>
                                        <p:strVal val="visible"/>
                                      </p:to>
                                    </p:set>
                                    <p:anim calcmode="lin" valueType="num">
                                      <p:cBhvr additive="base">
                                        <p:cTn id="7" dur="500" fill="hold"/>
                                        <p:tgtEl>
                                          <p:spTgt spid="237"/>
                                        </p:tgtEl>
                                        <p:attrNameLst>
                                          <p:attrName>ppt_x</p:attrName>
                                        </p:attrNameLst>
                                      </p:cBhvr>
                                      <p:tavLst>
                                        <p:tav tm="0">
                                          <p:val>
                                            <p:strVal val="#ppt_x"/>
                                          </p:val>
                                        </p:tav>
                                        <p:tav tm="100000">
                                          <p:val>
                                            <p:strVal val="#ppt_x"/>
                                          </p:val>
                                        </p:tav>
                                      </p:tavLst>
                                    </p:anim>
                                    <p:anim calcmode="lin" valueType="num">
                                      <p:cBhvr additive="base">
                                        <p:cTn id="8" dur="500" fill="hold"/>
                                        <p:tgtEl>
                                          <p:spTgt spid="23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circle(in)">
                                      <p:cBhvr>
                                        <p:cTn id="17" dur="200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grpId="0" nodeType="click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additive="base">
                                        <p:cTn id="22" dur="500" fill="hold"/>
                                        <p:tgtEl>
                                          <p:spTgt spid="28"/>
                                        </p:tgtEl>
                                        <p:attrNameLst>
                                          <p:attrName>ppt_x</p:attrName>
                                        </p:attrNameLst>
                                      </p:cBhvr>
                                      <p:tavLst>
                                        <p:tav tm="0">
                                          <p:val>
                                            <p:strVal val="1+#ppt_w/2"/>
                                          </p:val>
                                        </p:tav>
                                        <p:tav tm="100000">
                                          <p:val>
                                            <p:strVal val="#ppt_x"/>
                                          </p:val>
                                        </p:tav>
                                      </p:tavLst>
                                    </p:anim>
                                    <p:anim calcmode="lin" valueType="num">
                                      <p:cBhvr additive="base">
                                        <p:cTn id="23"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37" grpId="0"/>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EB885CFD-4DC7-76A9-3B59-519A8F80032A}"/>
              </a:ext>
            </a:extLst>
          </p:cNvPr>
          <p:cNvSpPr/>
          <p:nvPr/>
        </p:nvSpPr>
        <p:spPr>
          <a:xfrm>
            <a:off x="71438" y="78581"/>
            <a:ext cx="3386137" cy="46346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37"/>
          <p:cNvSpPr txBox="1">
            <a:spLocks noGrp="1"/>
          </p:cNvSpPr>
          <p:nvPr>
            <p:ph type="title"/>
          </p:nvPr>
        </p:nvSpPr>
        <p:spPr>
          <a:xfrm>
            <a:off x="271462" y="20755"/>
            <a:ext cx="7704000" cy="52128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Times New Roman" panose="02020603050405020304" pitchFamily="18" charset="0"/>
                <a:cs typeface="Times New Roman" panose="02020603050405020304" pitchFamily="18" charset="0"/>
              </a:rPr>
              <a:t>Thiết kế hệ thống</a:t>
            </a:r>
            <a:endParaRPr sz="280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F089657-737D-1483-BF9F-9E3253069879}"/>
              </a:ext>
            </a:extLst>
          </p:cNvPr>
          <p:cNvPicPr>
            <a:picLocks noChangeAspect="1"/>
          </p:cNvPicPr>
          <p:nvPr/>
        </p:nvPicPr>
        <p:blipFill>
          <a:blip r:embed="rId3"/>
          <a:stretch>
            <a:fillRect/>
          </a:stretch>
        </p:blipFill>
        <p:spPr>
          <a:xfrm>
            <a:off x="1092992" y="592931"/>
            <a:ext cx="6786565" cy="4550569"/>
          </a:xfrm>
          <a:prstGeom prst="rect">
            <a:avLst/>
          </a:prstGeom>
        </p:spPr>
      </p:pic>
    </p:spTree>
    <p:extLst>
      <p:ext uri="{BB962C8B-B14F-4D97-AF65-F5344CB8AC3E}">
        <p14:creationId xmlns:p14="http://schemas.microsoft.com/office/powerpoint/2010/main" val="27921475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37"/>
                                        </p:tgtEl>
                                        <p:attrNameLst>
                                          <p:attrName>style.visibility</p:attrName>
                                        </p:attrNameLst>
                                      </p:cBhvr>
                                      <p:to>
                                        <p:strVal val="visible"/>
                                      </p:to>
                                    </p:set>
                                    <p:anim calcmode="lin" valueType="num">
                                      <p:cBhvr additive="base">
                                        <p:cTn id="11" dur="500" fill="hold"/>
                                        <p:tgtEl>
                                          <p:spTgt spid="237"/>
                                        </p:tgtEl>
                                        <p:attrNameLst>
                                          <p:attrName>ppt_x</p:attrName>
                                        </p:attrNameLst>
                                      </p:cBhvr>
                                      <p:tavLst>
                                        <p:tav tm="0">
                                          <p:val>
                                            <p:strVal val="#ppt_x"/>
                                          </p:val>
                                        </p:tav>
                                        <p:tav tm="100000">
                                          <p:val>
                                            <p:strVal val="#ppt_x"/>
                                          </p:val>
                                        </p:tav>
                                      </p:tavLst>
                                    </p:anim>
                                    <p:anim calcmode="lin" valueType="num">
                                      <p:cBhvr additive="base">
                                        <p:cTn id="12" dur="500" fill="hold"/>
                                        <p:tgtEl>
                                          <p:spTgt spid="23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circle(in)">
                                      <p:cBhvr>
                                        <p:cTn id="1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3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a:off x="4115688" y="2598625"/>
            <a:ext cx="41550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Công nghệ</a:t>
            </a:r>
            <a:endParaRPr>
              <a:latin typeface="Times New Roman" panose="02020603050405020304" pitchFamily="18" charset="0"/>
              <a:cs typeface="Times New Roman" panose="02020603050405020304" pitchFamily="18" charset="0"/>
            </a:endParaRPr>
          </a:p>
        </p:txBody>
      </p:sp>
      <p:sp>
        <p:nvSpPr>
          <p:cNvPr id="194" name="Google Shape;194;p33"/>
          <p:cNvSpPr txBox="1">
            <a:spLocks noGrp="1"/>
          </p:cNvSpPr>
          <p:nvPr>
            <p:ph type="title" idx="2"/>
          </p:nvPr>
        </p:nvSpPr>
        <p:spPr>
          <a:xfrm>
            <a:off x="4115688" y="1694700"/>
            <a:ext cx="1474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03</a:t>
            </a:r>
            <a:endParaRPr>
              <a:latin typeface="Times New Roman" panose="02020603050405020304" pitchFamily="18" charset="0"/>
              <a:cs typeface="Times New Roman" panose="02020603050405020304" pitchFamily="18" charset="0"/>
            </a:endParaRPr>
          </a:p>
        </p:txBody>
      </p:sp>
      <p:pic>
        <p:nvPicPr>
          <p:cNvPr id="195" name="Google Shape;195;p33"/>
          <p:cNvPicPr preferRelativeResize="0">
            <a:picLocks noGrp="1"/>
          </p:cNvPicPr>
          <p:nvPr>
            <p:ph type="pic" idx="3"/>
          </p:nvPr>
        </p:nvPicPr>
        <p:blipFill>
          <a:blip r:embed="rId3"/>
          <a:srcRect l="4719" r="4719"/>
          <a:stretch/>
        </p:blipFill>
        <p:spPr>
          <a:xfrm>
            <a:off x="-45218" y="-65303"/>
            <a:ext cx="3768132" cy="5149769"/>
          </a:xfrm>
          <a:prstGeom prst="round2SameRect">
            <a:avLst>
              <a:gd name="adj1" fmla="val 16667"/>
              <a:gd name="adj2" fmla="val 0"/>
            </a:avLst>
          </a:prstGeom>
        </p:spPr>
      </p:pic>
      <p:cxnSp>
        <p:nvCxnSpPr>
          <p:cNvPr id="196" name="Google Shape;196;p33"/>
          <p:cNvCxnSpPr/>
          <p:nvPr/>
        </p:nvCxnSpPr>
        <p:spPr>
          <a:xfrm>
            <a:off x="4115688" y="1200275"/>
            <a:ext cx="1945200" cy="0"/>
          </a:xfrm>
          <a:prstGeom prst="straightConnector1">
            <a:avLst/>
          </a:prstGeom>
          <a:noFill/>
          <a:ln w="9525" cap="flat" cmpd="sng">
            <a:solidFill>
              <a:schemeClr val="accent1"/>
            </a:solidFill>
            <a:prstDash val="solid"/>
            <a:round/>
            <a:headEnd type="none" w="med" len="med"/>
            <a:tailEnd type="triangle" w="med" len="med"/>
          </a:ln>
        </p:spPr>
      </p:cxnSp>
      <p:pic>
        <p:nvPicPr>
          <p:cNvPr id="197" name="Google Shape;197;p33"/>
          <p:cNvPicPr preferRelativeResize="0"/>
          <p:nvPr/>
        </p:nvPicPr>
        <p:blipFill rotWithShape="1">
          <a:blip r:embed="rId4">
            <a:alphaModFix/>
          </a:blip>
          <a:srcRect l="816" t="4003" r="826"/>
          <a:stretch/>
        </p:blipFill>
        <p:spPr>
          <a:xfrm rot="-5400000" flipH="1">
            <a:off x="7129413" y="79437"/>
            <a:ext cx="1965724" cy="1913000"/>
          </a:xfrm>
          <a:prstGeom prst="rect">
            <a:avLst/>
          </a:prstGeom>
          <a:noFill/>
          <a:ln>
            <a:noFill/>
          </a:ln>
        </p:spPr>
      </p:pic>
      <p:pic>
        <p:nvPicPr>
          <p:cNvPr id="198" name="Google Shape;198;p33"/>
          <p:cNvPicPr preferRelativeResize="0"/>
          <p:nvPr/>
        </p:nvPicPr>
        <p:blipFill rotWithShape="1">
          <a:blip r:embed="rId5">
            <a:alphaModFix/>
          </a:blip>
          <a:srcRect l="214" r="6318" b="1816"/>
          <a:stretch/>
        </p:blipFill>
        <p:spPr>
          <a:xfrm rot="8243208" flipH="1">
            <a:off x="7139324" y="3736486"/>
            <a:ext cx="2381625" cy="1472776"/>
          </a:xfrm>
          <a:prstGeom prst="rect">
            <a:avLst/>
          </a:prstGeom>
          <a:noFill/>
          <a:ln>
            <a:noFill/>
          </a:ln>
        </p:spPr>
      </p:pic>
    </p:spTree>
    <p:extLst>
      <p:ext uri="{BB962C8B-B14F-4D97-AF65-F5344CB8AC3E}">
        <p14:creationId xmlns:p14="http://schemas.microsoft.com/office/powerpoint/2010/main" val="38558880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3D986CD-0DDB-7B10-013D-73B1BEA30DE7}"/>
              </a:ext>
            </a:extLst>
          </p:cNvPr>
          <p:cNvSpPr/>
          <p:nvPr/>
        </p:nvSpPr>
        <p:spPr>
          <a:xfrm>
            <a:off x="285750" y="221456"/>
            <a:ext cx="3914775" cy="764382"/>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37"/>
          <p:cNvSpPr txBox="1">
            <a:spLocks noGrp="1"/>
          </p:cNvSpPr>
          <p:nvPr>
            <p:ph type="title"/>
          </p:nvPr>
        </p:nvSpPr>
        <p:spPr>
          <a:xfrm>
            <a:off x="504169" y="2531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n w="0"/>
                <a:solidFill>
                  <a:schemeClr val="tx1"/>
                </a:solidFill>
                <a:latin typeface="Times New Roman" panose="02020603050405020304" pitchFamily="18" charset="0"/>
                <a:cs typeface="Times New Roman" panose="02020603050405020304" pitchFamily="18" charset="0"/>
              </a:rPr>
              <a:t>Công nghệ sử dụng</a:t>
            </a:r>
            <a:endParaRPr>
              <a:ln w="0"/>
              <a:solidFill>
                <a:schemeClr val="tx1"/>
              </a:solidFill>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77B31E16-8E69-87EC-EB5D-D8CFE8F82C3D}"/>
              </a:ext>
            </a:extLst>
          </p:cNvPr>
          <p:cNvSpPr txBox="1"/>
          <p:nvPr/>
        </p:nvSpPr>
        <p:spPr>
          <a:xfrm>
            <a:off x="3029578" y="4559396"/>
            <a:ext cx="2383986" cy="276999"/>
          </a:xfrm>
          <a:prstGeom prst="rect">
            <a:avLst/>
          </a:prstGeom>
          <a:noFill/>
        </p:spPr>
        <p:txBody>
          <a:bodyPr wrap="none" rtlCol="0">
            <a:spAutoFit/>
          </a:bodyPr>
          <a:lstStyle/>
          <a:p>
            <a:r>
              <a:rPr lang="en-US" sz="1200" b="1" i="1">
                <a:latin typeface="Times New Roman" panose="02020603050405020304" pitchFamily="18" charset="0"/>
                <a:cs typeface="Times New Roman" panose="02020603050405020304" pitchFamily="18" charset="0"/>
              </a:rPr>
              <a:t>Hình ảnh công nghệ MERN Stack</a:t>
            </a:r>
          </a:p>
        </p:txBody>
      </p:sp>
      <p:pic>
        <p:nvPicPr>
          <p:cNvPr id="1026" name="Picture 2" descr="What is MERN Stack &amp; real-life examples | APITier Blog">
            <a:extLst>
              <a:ext uri="{FF2B5EF4-FFF2-40B4-BE49-F238E27FC236}">
                <a16:creationId xmlns:a16="http://schemas.microsoft.com/office/drawing/2014/main" id="{9BF9C90A-29D1-B4DD-F2C3-40FDD3CBE4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1271588"/>
            <a:ext cx="6629400" cy="3212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5116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7"/>
                                        </p:tgtEl>
                                        <p:attrNameLst>
                                          <p:attrName>style.visibility</p:attrName>
                                        </p:attrNameLst>
                                      </p:cBhvr>
                                      <p:to>
                                        <p:strVal val="visible"/>
                                      </p:to>
                                    </p:set>
                                    <p:anim calcmode="lin" valueType="num">
                                      <p:cBhvr additive="base">
                                        <p:cTn id="7" dur="500" fill="hold"/>
                                        <p:tgtEl>
                                          <p:spTgt spid="237"/>
                                        </p:tgtEl>
                                        <p:attrNameLst>
                                          <p:attrName>ppt_x</p:attrName>
                                        </p:attrNameLst>
                                      </p:cBhvr>
                                      <p:tavLst>
                                        <p:tav tm="0">
                                          <p:val>
                                            <p:strVal val="#ppt_x"/>
                                          </p:val>
                                        </p:tav>
                                        <p:tav tm="100000">
                                          <p:val>
                                            <p:strVal val="#ppt_x"/>
                                          </p:val>
                                        </p:tav>
                                      </p:tavLst>
                                    </p:anim>
                                    <p:anim calcmode="lin" valueType="num">
                                      <p:cBhvr additive="base">
                                        <p:cTn id="8" dur="500" fill="hold"/>
                                        <p:tgtEl>
                                          <p:spTgt spid="23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circle(in)">
                                      <p:cBhvr>
                                        <p:cTn id="17" dur="2000"/>
                                        <p:tgtEl>
                                          <p:spTgt spid="1026"/>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grpId="0" nodeType="click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additive="base">
                                        <p:cTn id="22" dur="500" fill="hold"/>
                                        <p:tgtEl>
                                          <p:spTgt spid="28"/>
                                        </p:tgtEl>
                                        <p:attrNameLst>
                                          <p:attrName>ppt_x</p:attrName>
                                        </p:attrNameLst>
                                      </p:cBhvr>
                                      <p:tavLst>
                                        <p:tav tm="0">
                                          <p:val>
                                            <p:strVal val="1+#ppt_w/2"/>
                                          </p:val>
                                        </p:tav>
                                        <p:tav tm="100000">
                                          <p:val>
                                            <p:strVal val="#ppt_x"/>
                                          </p:val>
                                        </p:tav>
                                      </p:tavLst>
                                    </p:anim>
                                    <p:anim calcmode="lin" valueType="num">
                                      <p:cBhvr additive="base">
                                        <p:cTn id="23"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37"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a:off x="4115688" y="2598625"/>
            <a:ext cx="41550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Chức năng và Demo</a:t>
            </a:r>
            <a:endParaRPr>
              <a:latin typeface="Times New Roman" panose="02020603050405020304" pitchFamily="18" charset="0"/>
              <a:cs typeface="Times New Roman" panose="02020603050405020304" pitchFamily="18" charset="0"/>
            </a:endParaRPr>
          </a:p>
        </p:txBody>
      </p:sp>
      <p:sp>
        <p:nvSpPr>
          <p:cNvPr id="194" name="Google Shape;194;p33"/>
          <p:cNvSpPr txBox="1">
            <a:spLocks noGrp="1"/>
          </p:cNvSpPr>
          <p:nvPr>
            <p:ph type="title" idx="2"/>
          </p:nvPr>
        </p:nvSpPr>
        <p:spPr>
          <a:xfrm>
            <a:off x="4115688" y="1694700"/>
            <a:ext cx="1474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04</a:t>
            </a:r>
            <a:endParaRPr>
              <a:latin typeface="Times New Roman" panose="02020603050405020304" pitchFamily="18" charset="0"/>
              <a:cs typeface="Times New Roman" panose="02020603050405020304" pitchFamily="18" charset="0"/>
            </a:endParaRPr>
          </a:p>
        </p:txBody>
      </p:sp>
      <p:pic>
        <p:nvPicPr>
          <p:cNvPr id="195" name="Google Shape;195;p33"/>
          <p:cNvPicPr preferRelativeResize="0">
            <a:picLocks noGrp="1"/>
          </p:cNvPicPr>
          <p:nvPr>
            <p:ph type="pic" idx="3"/>
          </p:nvPr>
        </p:nvPicPr>
        <p:blipFill>
          <a:blip r:embed="rId3"/>
          <a:srcRect l="4719" r="4719"/>
          <a:stretch/>
        </p:blipFill>
        <p:spPr>
          <a:xfrm>
            <a:off x="-45218" y="-65303"/>
            <a:ext cx="3768132" cy="5149769"/>
          </a:xfrm>
          <a:prstGeom prst="round2SameRect">
            <a:avLst>
              <a:gd name="adj1" fmla="val 16667"/>
              <a:gd name="adj2" fmla="val 0"/>
            </a:avLst>
          </a:prstGeom>
        </p:spPr>
      </p:pic>
      <p:cxnSp>
        <p:nvCxnSpPr>
          <p:cNvPr id="196" name="Google Shape;196;p33"/>
          <p:cNvCxnSpPr/>
          <p:nvPr/>
        </p:nvCxnSpPr>
        <p:spPr>
          <a:xfrm>
            <a:off x="4115688" y="1200275"/>
            <a:ext cx="1945200" cy="0"/>
          </a:xfrm>
          <a:prstGeom prst="straightConnector1">
            <a:avLst/>
          </a:prstGeom>
          <a:noFill/>
          <a:ln w="9525" cap="flat" cmpd="sng">
            <a:solidFill>
              <a:schemeClr val="accent1"/>
            </a:solidFill>
            <a:prstDash val="solid"/>
            <a:round/>
            <a:headEnd type="none" w="med" len="med"/>
            <a:tailEnd type="triangle" w="med" len="med"/>
          </a:ln>
        </p:spPr>
      </p:cxnSp>
      <p:pic>
        <p:nvPicPr>
          <p:cNvPr id="197" name="Google Shape;197;p33"/>
          <p:cNvPicPr preferRelativeResize="0"/>
          <p:nvPr/>
        </p:nvPicPr>
        <p:blipFill rotWithShape="1">
          <a:blip r:embed="rId4">
            <a:alphaModFix/>
          </a:blip>
          <a:srcRect l="816" t="4003" r="826"/>
          <a:stretch/>
        </p:blipFill>
        <p:spPr>
          <a:xfrm rot="-5400000" flipH="1">
            <a:off x="7129413" y="79437"/>
            <a:ext cx="1965724" cy="1913000"/>
          </a:xfrm>
          <a:prstGeom prst="rect">
            <a:avLst/>
          </a:prstGeom>
          <a:noFill/>
          <a:ln>
            <a:noFill/>
          </a:ln>
        </p:spPr>
      </p:pic>
      <p:pic>
        <p:nvPicPr>
          <p:cNvPr id="198" name="Google Shape;198;p33"/>
          <p:cNvPicPr preferRelativeResize="0"/>
          <p:nvPr/>
        </p:nvPicPr>
        <p:blipFill rotWithShape="1">
          <a:blip r:embed="rId5">
            <a:alphaModFix/>
          </a:blip>
          <a:srcRect l="214" r="6318" b="1816"/>
          <a:stretch/>
        </p:blipFill>
        <p:spPr>
          <a:xfrm rot="8243208" flipH="1">
            <a:off x="7139324" y="3736486"/>
            <a:ext cx="2381625" cy="1472776"/>
          </a:xfrm>
          <a:prstGeom prst="rect">
            <a:avLst/>
          </a:prstGeom>
          <a:noFill/>
          <a:ln>
            <a:noFill/>
          </a:ln>
        </p:spPr>
      </p:pic>
    </p:spTree>
    <p:extLst>
      <p:ext uri="{BB962C8B-B14F-4D97-AF65-F5344CB8AC3E}">
        <p14:creationId xmlns:p14="http://schemas.microsoft.com/office/powerpoint/2010/main" val="3491345790"/>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12E44FAA-4C89-D975-01CB-63F79A6C11AB}"/>
              </a:ext>
            </a:extLst>
          </p:cNvPr>
          <p:cNvSpPr/>
          <p:nvPr/>
        </p:nvSpPr>
        <p:spPr>
          <a:xfrm>
            <a:off x="283582" y="194303"/>
            <a:ext cx="4523945" cy="60377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237;p37">
            <a:extLst>
              <a:ext uri="{FF2B5EF4-FFF2-40B4-BE49-F238E27FC236}">
                <a16:creationId xmlns:a16="http://schemas.microsoft.com/office/drawing/2014/main" id="{23941494-3767-72BF-4124-88FE41916C3E}"/>
              </a:ext>
            </a:extLst>
          </p:cNvPr>
          <p:cNvSpPr txBox="1">
            <a:spLocks noGrp="1"/>
          </p:cNvSpPr>
          <p:nvPr>
            <p:ph type="title"/>
          </p:nvPr>
        </p:nvSpPr>
        <p:spPr>
          <a:xfrm>
            <a:off x="283581" y="215870"/>
            <a:ext cx="4288419"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Chức năng phía User</a:t>
            </a:r>
            <a:endParaRPr>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06AAF3F9-25EF-04F4-AEC3-69FA914DE3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4954" y="843801"/>
            <a:ext cx="6754091" cy="4299699"/>
          </a:xfrm>
          <a:prstGeom prst="rect">
            <a:avLst/>
          </a:prstGeom>
        </p:spPr>
      </p:pic>
    </p:spTree>
    <p:extLst>
      <p:ext uri="{BB962C8B-B14F-4D97-AF65-F5344CB8AC3E}">
        <p14:creationId xmlns:p14="http://schemas.microsoft.com/office/powerpoint/2010/main" val="3568205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12E44FAA-4C89-D975-01CB-63F79A6C11AB}"/>
              </a:ext>
            </a:extLst>
          </p:cNvPr>
          <p:cNvSpPr/>
          <p:nvPr/>
        </p:nvSpPr>
        <p:spPr>
          <a:xfrm>
            <a:off x="283582" y="194303"/>
            <a:ext cx="4877236" cy="60377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237;p37">
            <a:extLst>
              <a:ext uri="{FF2B5EF4-FFF2-40B4-BE49-F238E27FC236}">
                <a16:creationId xmlns:a16="http://schemas.microsoft.com/office/drawing/2014/main" id="{23941494-3767-72BF-4124-88FE41916C3E}"/>
              </a:ext>
            </a:extLst>
          </p:cNvPr>
          <p:cNvSpPr txBox="1">
            <a:spLocks noGrp="1"/>
          </p:cNvSpPr>
          <p:nvPr>
            <p:ph type="title"/>
          </p:nvPr>
        </p:nvSpPr>
        <p:spPr>
          <a:xfrm>
            <a:off x="283581" y="215870"/>
            <a:ext cx="475947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Chức năng phía Admin </a:t>
            </a:r>
            <a:endParaRPr>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673CD147-5071-8A89-1D00-554A0B2213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1186" y="875835"/>
            <a:ext cx="4755414" cy="4178826"/>
          </a:xfrm>
          <a:prstGeom prst="rect">
            <a:avLst/>
          </a:prstGeom>
        </p:spPr>
      </p:pic>
    </p:spTree>
    <p:extLst>
      <p:ext uri="{BB962C8B-B14F-4D97-AF65-F5344CB8AC3E}">
        <p14:creationId xmlns:p14="http://schemas.microsoft.com/office/powerpoint/2010/main" val="3826769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FF3EF929-4315-267D-AC48-D7571842035A}"/>
              </a:ext>
            </a:extLst>
          </p:cNvPr>
          <p:cNvSpPr/>
          <p:nvPr/>
        </p:nvSpPr>
        <p:spPr>
          <a:xfrm>
            <a:off x="457200" y="971550"/>
            <a:ext cx="8451056" cy="3907631"/>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9B4E16ED-8B91-0945-86D2-3A38B1605DF3}"/>
              </a:ext>
            </a:extLst>
          </p:cNvPr>
          <p:cNvSpPr/>
          <p:nvPr/>
        </p:nvSpPr>
        <p:spPr>
          <a:xfrm>
            <a:off x="720000" y="539500"/>
            <a:ext cx="3551963" cy="60377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37"/>
          <p:cNvSpPr txBox="1">
            <a:spLocks noGrp="1"/>
          </p:cNvSpPr>
          <p:nvPr>
            <p:ph type="title"/>
          </p:nvPr>
        </p:nvSpPr>
        <p:spPr>
          <a:xfrm>
            <a:off x="720000" y="511723"/>
            <a:ext cx="3551963"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Chức năng </a:t>
            </a:r>
            <a:endParaRPr>
              <a:latin typeface="Times New Roman" panose="02020603050405020304" pitchFamily="18" charset="0"/>
              <a:cs typeface="Times New Roman" panose="02020603050405020304" pitchFamily="18" charset="0"/>
            </a:endParaRPr>
          </a:p>
        </p:txBody>
      </p:sp>
      <p:sp>
        <p:nvSpPr>
          <p:cNvPr id="238" name="Google Shape;238;p37"/>
          <p:cNvSpPr txBox="1">
            <a:spLocks noGrp="1"/>
          </p:cNvSpPr>
          <p:nvPr>
            <p:ph type="subTitle" idx="1"/>
          </p:nvPr>
        </p:nvSpPr>
        <p:spPr>
          <a:xfrm>
            <a:off x="789425" y="1710160"/>
            <a:ext cx="2322600" cy="1163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a:latin typeface="Times New Roman" panose="02020603050405020304" pitchFamily="18" charset="0"/>
                <a:cs typeface="Times New Roman" panose="02020603050405020304" pitchFamily="18" charset="0"/>
              </a:rPr>
              <a:t>Tạo và quản lý đến 2 biến thể cho mỗi sản phẩm với tính năng tùy chỉnh giá, kho hàng, hình ảnh và chính sách giảm giá một cách độc lập.</a:t>
            </a:r>
            <a:endParaRPr>
              <a:latin typeface="Times New Roman" panose="02020603050405020304" pitchFamily="18" charset="0"/>
              <a:cs typeface="Times New Roman" panose="02020603050405020304" pitchFamily="18" charset="0"/>
            </a:endParaRPr>
          </a:p>
        </p:txBody>
      </p:sp>
      <p:sp>
        <p:nvSpPr>
          <p:cNvPr id="239" name="Google Shape;239;p37"/>
          <p:cNvSpPr txBox="1">
            <a:spLocks noGrp="1"/>
          </p:cNvSpPr>
          <p:nvPr>
            <p:ph type="subTitle" idx="2"/>
          </p:nvPr>
        </p:nvSpPr>
        <p:spPr>
          <a:xfrm>
            <a:off x="3410700" y="1710160"/>
            <a:ext cx="2322600" cy="1163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vi-VN">
                <a:latin typeface="Times New Roman" panose="02020603050405020304" pitchFamily="18" charset="0"/>
                <a:cs typeface="Times New Roman" panose="02020603050405020304" pitchFamily="18" charset="0"/>
              </a:rPr>
              <a:t>Tích hợp các công cụ phân tích dữ liệu nâng cao để cung cấp cái nhìn sâu sắc hơn về hoạt động kinh doanh, hỗ trợ ra quyết định chiến lược.</a:t>
            </a:r>
            <a:endParaRPr lang="en-US">
              <a:latin typeface="Times New Roman" panose="02020603050405020304" pitchFamily="18" charset="0"/>
              <a:cs typeface="Times New Roman" panose="02020603050405020304" pitchFamily="18" charset="0"/>
            </a:endParaRPr>
          </a:p>
        </p:txBody>
      </p:sp>
      <p:sp>
        <p:nvSpPr>
          <p:cNvPr id="240" name="Google Shape;240;p37"/>
          <p:cNvSpPr txBox="1">
            <a:spLocks noGrp="1"/>
          </p:cNvSpPr>
          <p:nvPr>
            <p:ph type="subTitle" idx="3"/>
          </p:nvPr>
        </p:nvSpPr>
        <p:spPr>
          <a:xfrm>
            <a:off x="789425" y="3440450"/>
            <a:ext cx="2322600" cy="1163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vi-VN">
                <a:latin typeface="Times New Roman" panose="02020603050405020304" pitchFamily="18" charset="0"/>
                <a:cs typeface="Times New Roman" panose="02020603050405020304" pitchFamily="18" charset="0"/>
              </a:rPr>
              <a:t>Phát triển tính năng quản lý hạng khách hàng, cung cấp các mã giảm giá và ưu đãi cho từng hạng, nhằm tăng cường sự trung thành và tương tác của khách hàng.</a:t>
            </a:r>
            <a:endParaRPr lang="en-US">
              <a:latin typeface="Times New Roman" panose="02020603050405020304" pitchFamily="18" charset="0"/>
              <a:cs typeface="Times New Roman" panose="02020603050405020304" pitchFamily="18" charset="0"/>
            </a:endParaRPr>
          </a:p>
        </p:txBody>
      </p:sp>
      <p:sp>
        <p:nvSpPr>
          <p:cNvPr id="241" name="Google Shape;241;p37"/>
          <p:cNvSpPr txBox="1">
            <a:spLocks noGrp="1"/>
          </p:cNvSpPr>
          <p:nvPr>
            <p:ph type="subTitle" idx="4"/>
          </p:nvPr>
        </p:nvSpPr>
        <p:spPr>
          <a:xfrm>
            <a:off x="3410699" y="3440450"/>
            <a:ext cx="2440031" cy="1163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a:latin typeface="Times New Roman" panose="02020603050405020304" pitchFamily="18" charset="0"/>
                <a:cs typeface="Times New Roman" panose="02020603050405020304" pitchFamily="18" charset="0"/>
              </a:rPr>
              <a:t>Hỗ trợ thanh toán theo nhiều hình thức bao gồm trực tiếp hoặc online tang cường sự tiện lợi và an toàn cho khách hàng khi mua sắm, nâng cao trải nghiệm người dùng và hỗ trợ quản lý giao dịch hiệu quả</a:t>
            </a:r>
          </a:p>
        </p:txBody>
      </p:sp>
      <p:sp>
        <p:nvSpPr>
          <p:cNvPr id="242" name="Google Shape;242;p37"/>
          <p:cNvSpPr txBox="1">
            <a:spLocks noGrp="1"/>
          </p:cNvSpPr>
          <p:nvPr>
            <p:ph type="subTitle" idx="7"/>
          </p:nvPr>
        </p:nvSpPr>
        <p:spPr>
          <a:xfrm>
            <a:off x="789413" y="1379322"/>
            <a:ext cx="2028224" cy="377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1400">
                <a:latin typeface="Times New Roman" panose="02020603050405020304" pitchFamily="18" charset="0"/>
                <a:cs typeface="Times New Roman" panose="02020603050405020304" pitchFamily="18" charset="0"/>
              </a:rPr>
              <a:t>Biến Thể Sản Phẩm</a:t>
            </a:r>
            <a:endParaRPr sz="1400">
              <a:latin typeface="Times New Roman" panose="02020603050405020304" pitchFamily="18" charset="0"/>
              <a:cs typeface="Times New Roman" panose="02020603050405020304" pitchFamily="18" charset="0"/>
            </a:endParaRPr>
          </a:p>
        </p:txBody>
      </p:sp>
      <p:sp>
        <p:nvSpPr>
          <p:cNvPr id="243" name="Google Shape;243;p37"/>
          <p:cNvSpPr txBox="1">
            <a:spLocks noGrp="1"/>
          </p:cNvSpPr>
          <p:nvPr>
            <p:ph type="subTitle" idx="8"/>
          </p:nvPr>
        </p:nvSpPr>
        <p:spPr>
          <a:xfrm>
            <a:off x="3410700" y="1388614"/>
            <a:ext cx="2699661" cy="377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1400">
                <a:latin typeface="Times New Roman" panose="02020603050405020304" pitchFamily="18" charset="0"/>
                <a:cs typeface="Times New Roman" panose="02020603050405020304" pitchFamily="18" charset="0"/>
              </a:rPr>
              <a:t>Báo Cáo Thống Kê</a:t>
            </a:r>
            <a:endParaRPr sz="1400">
              <a:latin typeface="Times New Roman" panose="02020603050405020304" pitchFamily="18" charset="0"/>
              <a:cs typeface="Times New Roman" panose="02020603050405020304" pitchFamily="18" charset="0"/>
            </a:endParaRPr>
          </a:p>
        </p:txBody>
      </p:sp>
      <p:sp>
        <p:nvSpPr>
          <p:cNvPr id="244" name="Google Shape;244;p37"/>
          <p:cNvSpPr txBox="1">
            <a:spLocks noGrp="1"/>
          </p:cNvSpPr>
          <p:nvPr>
            <p:ph type="subTitle" idx="9"/>
          </p:nvPr>
        </p:nvSpPr>
        <p:spPr>
          <a:xfrm>
            <a:off x="6031987" y="1360837"/>
            <a:ext cx="2522984" cy="377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sz="1400">
                <a:latin typeface="Times New Roman" panose="02020603050405020304" pitchFamily="18" charset="0"/>
                <a:cs typeface="Times New Roman" panose="02020603050405020304" pitchFamily="18" charset="0"/>
              </a:rPr>
              <a:t>Gợi ý sản phẩm phối cùng</a:t>
            </a:r>
            <a:endParaRPr sz="1400">
              <a:latin typeface="Times New Roman" panose="02020603050405020304" pitchFamily="18" charset="0"/>
              <a:cs typeface="Times New Roman" panose="02020603050405020304" pitchFamily="18" charset="0"/>
            </a:endParaRPr>
          </a:p>
        </p:txBody>
      </p:sp>
      <p:sp>
        <p:nvSpPr>
          <p:cNvPr id="245" name="Google Shape;245;p37"/>
          <p:cNvSpPr txBox="1">
            <a:spLocks noGrp="1"/>
          </p:cNvSpPr>
          <p:nvPr>
            <p:ph type="subTitle" idx="5"/>
          </p:nvPr>
        </p:nvSpPr>
        <p:spPr>
          <a:xfrm>
            <a:off x="6031987" y="1710160"/>
            <a:ext cx="2322600" cy="1163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a:latin typeface="Times New Roman" panose="02020603050405020304" pitchFamily="18" charset="0"/>
                <a:cs typeface="Times New Roman" panose="02020603050405020304" pitchFamily="18" charset="0"/>
              </a:rPr>
              <a:t>Phát triển chức năng gợi ý sản phẩm dựa trên giới tính của bé, cung cấp các đề xuất phối cùng phù hợp để tăng khả năng lựa chọn và nâng cao trải nghiệm mua sắm.</a:t>
            </a:r>
          </a:p>
        </p:txBody>
      </p:sp>
      <p:sp>
        <p:nvSpPr>
          <p:cNvPr id="246" name="Google Shape;246;p37"/>
          <p:cNvSpPr txBox="1">
            <a:spLocks noGrp="1"/>
          </p:cNvSpPr>
          <p:nvPr>
            <p:ph type="subTitle" idx="6"/>
          </p:nvPr>
        </p:nvSpPr>
        <p:spPr>
          <a:xfrm>
            <a:off x="6031987" y="3440450"/>
            <a:ext cx="2322600" cy="1163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vi-VN">
                <a:latin typeface="Times New Roman" panose="02020603050405020304" pitchFamily="18" charset="0"/>
                <a:cs typeface="Times New Roman" panose="02020603050405020304" pitchFamily="18" charset="0"/>
              </a:rPr>
              <a:t>Tối ưu hóa tính năng lọc và tìm kiếm sản phẩm, sử dụng thuật toán tìm kiếm theo chiều sâu (DFS) để cải thiện khả năng tìm kiếm chính xác và chi tiết từng thuộc tính sản phẩm</a:t>
            </a:r>
            <a:endParaRPr lang="en-US">
              <a:latin typeface="Times New Roman" panose="02020603050405020304" pitchFamily="18" charset="0"/>
              <a:cs typeface="Times New Roman" panose="02020603050405020304" pitchFamily="18" charset="0"/>
            </a:endParaRPr>
          </a:p>
        </p:txBody>
      </p:sp>
      <p:sp>
        <p:nvSpPr>
          <p:cNvPr id="247" name="Google Shape;247;p37"/>
          <p:cNvSpPr txBox="1">
            <a:spLocks noGrp="1"/>
          </p:cNvSpPr>
          <p:nvPr>
            <p:ph type="subTitle" idx="13"/>
          </p:nvPr>
        </p:nvSpPr>
        <p:spPr>
          <a:xfrm>
            <a:off x="789425" y="3139547"/>
            <a:ext cx="2322600" cy="377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sz="1400">
                <a:latin typeface="Times New Roman" panose="02020603050405020304" pitchFamily="18" charset="0"/>
                <a:cs typeface="Times New Roman" panose="02020603050405020304" pitchFamily="18" charset="0"/>
              </a:rPr>
              <a:t>Hạng khách hàng</a:t>
            </a:r>
            <a:endParaRPr sz="1400">
              <a:latin typeface="Times New Roman" panose="02020603050405020304" pitchFamily="18" charset="0"/>
              <a:cs typeface="Times New Roman" panose="02020603050405020304" pitchFamily="18" charset="0"/>
            </a:endParaRPr>
          </a:p>
        </p:txBody>
      </p:sp>
      <p:sp>
        <p:nvSpPr>
          <p:cNvPr id="248" name="Google Shape;248;p37"/>
          <p:cNvSpPr txBox="1">
            <a:spLocks noGrp="1"/>
          </p:cNvSpPr>
          <p:nvPr>
            <p:ph type="subTitle" idx="14"/>
          </p:nvPr>
        </p:nvSpPr>
        <p:spPr>
          <a:xfrm>
            <a:off x="3413100" y="3128700"/>
            <a:ext cx="2320200" cy="377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sz="1400">
                <a:latin typeface="Times New Roman" panose="02020603050405020304" pitchFamily="18" charset="0"/>
                <a:cs typeface="Times New Roman" panose="02020603050405020304" pitchFamily="18" charset="0"/>
              </a:rPr>
              <a:t>Thanh toán linh hoạt</a:t>
            </a:r>
            <a:endParaRPr sz="1400">
              <a:latin typeface="Times New Roman" panose="02020603050405020304" pitchFamily="18" charset="0"/>
              <a:cs typeface="Times New Roman" panose="02020603050405020304" pitchFamily="18" charset="0"/>
            </a:endParaRPr>
          </a:p>
        </p:txBody>
      </p:sp>
      <p:sp>
        <p:nvSpPr>
          <p:cNvPr id="249" name="Google Shape;249;p37"/>
          <p:cNvSpPr txBox="1">
            <a:spLocks noGrp="1"/>
          </p:cNvSpPr>
          <p:nvPr>
            <p:ph type="subTitle" idx="15"/>
          </p:nvPr>
        </p:nvSpPr>
        <p:spPr>
          <a:xfrm>
            <a:off x="6034375" y="3128437"/>
            <a:ext cx="2320200" cy="377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sz="1400">
                <a:latin typeface="Times New Roman" panose="02020603050405020304" pitchFamily="18" charset="0"/>
                <a:cs typeface="Times New Roman" panose="02020603050405020304" pitchFamily="18" charset="0"/>
              </a:rPr>
              <a:t>Thuật toán tìm kiếm DFS</a:t>
            </a:r>
            <a:endParaRPr sz="1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67765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7"/>
                                        </p:tgtEl>
                                        <p:attrNameLst>
                                          <p:attrName>style.visibility</p:attrName>
                                        </p:attrNameLst>
                                      </p:cBhvr>
                                      <p:to>
                                        <p:strVal val="visible"/>
                                      </p:to>
                                    </p:set>
                                    <p:anim calcmode="lin" valueType="num">
                                      <p:cBhvr additive="base">
                                        <p:cTn id="7" dur="500" fill="hold"/>
                                        <p:tgtEl>
                                          <p:spTgt spid="237"/>
                                        </p:tgtEl>
                                        <p:attrNameLst>
                                          <p:attrName>ppt_x</p:attrName>
                                        </p:attrNameLst>
                                      </p:cBhvr>
                                      <p:tavLst>
                                        <p:tav tm="0">
                                          <p:val>
                                            <p:strVal val="#ppt_x"/>
                                          </p:val>
                                        </p:tav>
                                        <p:tav tm="100000">
                                          <p:val>
                                            <p:strVal val="#ppt_x"/>
                                          </p:val>
                                        </p:tav>
                                      </p:tavLst>
                                    </p:anim>
                                    <p:anim calcmode="lin" valueType="num">
                                      <p:cBhvr additive="base">
                                        <p:cTn id="8" dur="500" fill="hold"/>
                                        <p:tgtEl>
                                          <p:spTgt spid="23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up)">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42">
                                            <p:txEl>
                                              <p:pRg st="0" end="0"/>
                                            </p:txEl>
                                          </p:spTgt>
                                        </p:tgtEl>
                                        <p:attrNameLst>
                                          <p:attrName>style.visibility</p:attrName>
                                        </p:attrNameLst>
                                      </p:cBhvr>
                                      <p:to>
                                        <p:strVal val="visible"/>
                                      </p:to>
                                    </p:set>
                                    <p:animEffect transition="in" filter="fade">
                                      <p:cBhvr>
                                        <p:cTn id="22" dur="500"/>
                                        <p:tgtEl>
                                          <p:spTgt spid="242">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38">
                                            <p:txEl>
                                              <p:pRg st="0" end="0"/>
                                            </p:txEl>
                                          </p:spTgt>
                                        </p:tgtEl>
                                        <p:attrNameLst>
                                          <p:attrName>style.visibility</p:attrName>
                                        </p:attrNameLst>
                                      </p:cBhvr>
                                      <p:to>
                                        <p:strVal val="visible"/>
                                      </p:to>
                                    </p:set>
                                    <p:animEffect transition="in" filter="fade">
                                      <p:cBhvr>
                                        <p:cTn id="25" dur="500"/>
                                        <p:tgtEl>
                                          <p:spTgt spid="238">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243">
                                            <p:txEl>
                                              <p:pRg st="0" end="0"/>
                                            </p:txEl>
                                          </p:spTgt>
                                        </p:tgtEl>
                                        <p:attrNameLst>
                                          <p:attrName>style.visibility</p:attrName>
                                        </p:attrNameLst>
                                      </p:cBhvr>
                                      <p:to>
                                        <p:strVal val="visible"/>
                                      </p:to>
                                    </p:set>
                                    <p:animEffect transition="in" filter="fade">
                                      <p:cBhvr>
                                        <p:cTn id="30" dur="500"/>
                                        <p:tgtEl>
                                          <p:spTgt spid="243">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39">
                                            <p:txEl>
                                              <p:pRg st="0" end="0"/>
                                            </p:txEl>
                                          </p:spTgt>
                                        </p:tgtEl>
                                        <p:attrNameLst>
                                          <p:attrName>style.visibility</p:attrName>
                                        </p:attrNameLst>
                                      </p:cBhvr>
                                      <p:to>
                                        <p:strVal val="visible"/>
                                      </p:to>
                                    </p:set>
                                    <p:animEffect transition="in" filter="fade">
                                      <p:cBhvr>
                                        <p:cTn id="33" dur="500"/>
                                        <p:tgtEl>
                                          <p:spTgt spid="239">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44">
                                            <p:txEl>
                                              <p:pRg st="0" end="0"/>
                                            </p:txEl>
                                          </p:spTgt>
                                        </p:tgtEl>
                                        <p:attrNameLst>
                                          <p:attrName>style.visibility</p:attrName>
                                        </p:attrNameLst>
                                      </p:cBhvr>
                                      <p:to>
                                        <p:strVal val="visible"/>
                                      </p:to>
                                    </p:set>
                                    <p:animEffect transition="in" filter="fade">
                                      <p:cBhvr>
                                        <p:cTn id="38" dur="500"/>
                                        <p:tgtEl>
                                          <p:spTgt spid="244">
                                            <p:txEl>
                                              <p:pRg st="0" end="0"/>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45">
                                            <p:txEl>
                                              <p:pRg st="0" end="0"/>
                                            </p:txEl>
                                          </p:spTgt>
                                        </p:tgtEl>
                                        <p:attrNameLst>
                                          <p:attrName>style.visibility</p:attrName>
                                        </p:attrNameLst>
                                      </p:cBhvr>
                                      <p:to>
                                        <p:strVal val="visible"/>
                                      </p:to>
                                    </p:set>
                                    <p:animEffect transition="in" filter="fade">
                                      <p:cBhvr>
                                        <p:cTn id="41" dur="500"/>
                                        <p:tgtEl>
                                          <p:spTgt spid="245">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47">
                                            <p:txEl>
                                              <p:pRg st="0" end="0"/>
                                            </p:txEl>
                                          </p:spTgt>
                                        </p:tgtEl>
                                        <p:attrNameLst>
                                          <p:attrName>style.visibility</p:attrName>
                                        </p:attrNameLst>
                                      </p:cBhvr>
                                      <p:to>
                                        <p:strVal val="visible"/>
                                      </p:to>
                                    </p:set>
                                    <p:animEffect transition="in" filter="fade">
                                      <p:cBhvr>
                                        <p:cTn id="46" dur="500"/>
                                        <p:tgtEl>
                                          <p:spTgt spid="247">
                                            <p:txEl>
                                              <p:pRg st="0" end="0"/>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40">
                                            <p:txEl>
                                              <p:pRg st="0" end="0"/>
                                            </p:txEl>
                                          </p:spTgt>
                                        </p:tgtEl>
                                        <p:attrNameLst>
                                          <p:attrName>style.visibility</p:attrName>
                                        </p:attrNameLst>
                                      </p:cBhvr>
                                      <p:to>
                                        <p:strVal val="visible"/>
                                      </p:to>
                                    </p:set>
                                    <p:animEffect transition="in" filter="fade">
                                      <p:cBhvr>
                                        <p:cTn id="49" dur="500"/>
                                        <p:tgtEl>
                                          <p:spTgt spid="240">
                                            <p:txEl>
                                              <p:pRg st="0" end="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248">
                                            <p:txEl>
                                              <p:pRg st="0" end="0"/>
                                            </p:txEl>
                                          </p:spTgt>
                                        </p:tgtEl>
                                        <p:attrNameLst>
                                          <p:attrName>style.visibility</p:attrName>
                                        </p:attrNameLst>
                                      </p:cBhvr>
                                      <p:to>
                                        <p:strVal val="visible"/>
                                      </p:to>
                                    </p:set>
                                    <p:animEffect transition="in" filter="fade">
                                      <p:cBhvr>
                                        <p:cTn id="54" dur="500"/>
                                        <p:tgtEl>
                                          <p:spTgt spid="248">
                                            <p:txEl>
                                              <p:pRg st="0" end="0"/>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41">
                                            <p:txEl>
                                              <p:pRg st="0" end="0"/>
                                            </p:txEl>
                                          </p:spTgt>
                                        </p:tgtEl>
                                        <p:attrNameLst>
                                          <p:attrName>style.visibility</p:attrName>
                                        </p:attrNameLst>
                                      </p:cBhvr>
                                      <p:to>
                                        <p:strVal val="visible"/>
                                      </p:to>
                                    </p:set>
                                    <p:animEffect transition="in" filter="fade">
                                      <p:cBhvr>
                                        <p:cTn id="57" dur="500"/>
                                        <p:tgtEl>
                                          <p:spTgt spid="241">
                                            <p:txEl>
                                              <p:pRg st="0" end="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49">
                                            <p:txEl>
                                              <p:pRg st="0" end="0"/>
                                            </p:txEl>
                                          </p:spTgt>
                                        </p:tgtEl>
                                        <p:attrNameLst>
                                          <p:attrName>style.visibility</p:attrName>
                                        </p:attrNameLst>
                                      </p:cBhvr>
                                      <p:to>
                                        <p:strVal val="visible"/>
                                      </p:to>
                                    </p:set>
                                    <p:animEffect transition="in" filter="fade">
                                      <p:cBhvr>
                                        <p:cTn id="62" dur="500"/>
                                        <p:tgtEl>
                                          <p:spTgt spid="249">
                                            <p:txEl>
                                              <p:pRg st="0" end="0"/>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46">
                                            <p:txEl>
                                              <p:pRg st="0" end="0"/>
                                            </p:txEl>
                                          </p:spTgt>
                                        </p:tgtEl>
                                        <p:attrNameLst>
                                          <p:attrName>style.visibility</p:attrName>
                                        </p:attrNameLst>
                                      </p:cBhvr>
                                      <p:to>
                                        <p:strVal val="visible"/>
                                      </p:to>
                                    </p:set>
                                    <p:animEffect transition="in" filter="fade">
                                      <p:cBhvr>
                                        <p:cTn id="65" dur="500"/>
                                        <p:tgtEl>
                                          <p:spTgt spid="24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237" grpId="0"/>
      <p:bldP spid="238" grpId="0" build="p"/>
      <p:bldP spid="239" grpId="0" build="p"/>
      <p:bldP spid="240" grpId="0" build="p"/>
      <p:bldP spid="241" grpId="0" build="p"/>
      <p:bldP spid="242" grpId="0" build="p"/>
      <p:bldP spid="243" grpId="0" build="p"/>
      <p:bldP spid="244" grpId="0" build="p"/>
      <p:bldP spid="245" grpId="0" build="p"/>
      <p:bldP spid="246" grpId="0" build="p"/>
      <p:bldP spid="247" grpId="0" build="p"/>
      <p:bldP spid="248" grpId="0" build="p"/>
      <p:bldP spid="249"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027CFF32-8220-FEED-A6C6-ADA3921F7EE6}"/>
              </a:ext>
            </a:extLst>
          </p:cNvPr>
          <p:cNvSpPr/>
          <p:nvPr/>
        </p:nvSpPr>
        <p:spPr>
          <a:xfrm>
            <a:off x="328613" y="539500"/>
            <a:ext cx="2114550" cy="653506"/>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Google Shape;237;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Demo</a:t>
            </a:r>
            <a:endParaRPr>
              <a:latin typeface="Times New Roman" panose="02020603050405020304" pitchFamily="18" charset="0"/>
              <a:cs typeface="Times New Roman" panose="02020603050405020304" pitchFamily="18" charset="0"/>
            </a:endParaRPr>
          </a:p>
        </p:txBody>
      </p:sp>
      <p:pic>
        <p:nvPicPr>
          <p:cNvPr id="26" name="Picture 2">
            <a:extLst>
              <a:ext uri="{FF2B5EF4-FFF2-40B4-BE49-F238E27FC236}">
                <a16:creationId xmlns:a16="http://schemas.microsoft.com/office/drawing/2014/main" id="{AAB04E88-1624-4C94-A44A-B5166AFFA3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7447" y="1322899"/>
            <a:ext cx="5833068" cy="3281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090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7"/>
                                        </p:tgtEl>
                                        <p:attrNameLst>
                                          <p:attrName>style.visibility</p:attrName>
                                        </p:attrNameLst>
                                      </p:cBhvr>
                                      <p:to>
                                        <p:strVal val="visible"/>
                                      </p:to>
                                    </p:set>
                                    <p:animEffect transition="in" filter="fade">
                                      <p:cBhvr>
                                        <p:cTn id="7" dur="500"/>
                                        <p:tgtEl>
                                          <p:spTgt spid="23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circle(in)">
                                      <p:cBhvr>
                                        <p:cTn id="12" dur="2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a:off x="4115688" y="2598625"/>
            <a:ext cx="41550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Kết luận</a:t>
            </a:r>
            <a:endParaRPr>
              <a:latin typeface="Times New Roman" panose="02020603050405020304" pitchFamily="18" charset="0"/>
              <a:cs typeface="Times New Roman" panose="02020603050405020304" pitchFamily="18" charset="0"/>
            </a:endParaRPr>
          </a:p>
        </p:txBody>
      </p:sp>
      <p:sp>
        <p:nvSpPr>
          <p:cNvPr id="194" name="Google Shape;194;p33"/>
          <p:cNvSpPr txBox="1">
            <a:spLocks noGrp="1"/>
          </p:cNvSpPr>
          <p:nvPr>
            <p:ph type="title" idx="2"/>
          </p:nvPr>
        </p:nvSpPr>
        <p:spPr>
          <a:xfrm>
            <a:off x="4115688" y="1694700"/>
            <a:ext cx="1474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05</a:t>
            </a:r>
            <a:endParaRPr>
              <a:latin typeface="Times New Roman" panose="02020603050405020304" pitchFamily="18" charset="0"/>
              <a:cs typeface="Times New Roman" panose="02020603050405020304" pitchFamily="18" charset="0"/>
            </a:endParaRPr>
          </a:p>
        </p:txBody>
      </p:sp>
      <p:pic>
        <p:nvPicPr>
          <p:cNvPr id="195" name="Google Shape;195;p33"/>
          <p:cNvPicPr preferRelativeResize="0">
            <a:picLocks noGrp="1"/>
          </p:cNvPicPr>
          <p:nvPr>
            <p:ph type="pic" idx="3"/>
          </p:nvPr>
        </p:nvPicPr>
        <p:blipFill>
          <a:blip r:embed="rId3"/>
          <a:srcRect l="4719" r="4719"/>
          <a:stretch/>
        </p:blipFill>
        <p:spPr>
          <a:xfrm>
            <a:off x="-45218" y="-65303"/>
            <a:ext cx="3768132" cy="5149769"/>
          </a:xfrm>
          <a:prstGeom prst="round2SameRect">
            <a:avLst>
              <a:gd name="adj1" fmla="val 16667"/>
              <a:gd name="adj2" fmla="val 0"/>
            </a:avLst>
          </a:prstGeom>
        </p:spPr>
      </p:pic>
      <p:cxnSp>
        <p:nvCxnSpPr>
          <p:cNvPr id="196" name="Google Shape;196;p33"/>
          <p:cNvCxnSpPr/>
          <p:nvPr/>
        </p:nvCxnSpPr>
        <p:spPr>
          <a:xfrm>
            <a:off x="4115688" y="1200275"/>
            <a:ext cx="1945200" cy="0"/>
          </a:xfrm>
          <a:prstGeom prst="straightConnector1">
            <a:avLst/>
          </a:prstGeom>
          <a:noFill/>
          <a:ln w="9525" cap="flat" cmpd="sng">
            <a:solidFill>
              <a:schemeClr val="accent1"/>
            </a:solidFill>
            <a:prstDash val="solid"/>
            <a:round/>
            <a:headEnd type="none" w="med" len="med"/>
            <a:tailEnd type="triangle" w="med" len="med"/>
          </a:ln>
        </p:spPr>
      </p:cxnSp>
      <p:pic>
        <p:nvPicPr>
          <p:cNvPr id="197" name="Google Shape;197;p33"/>
          <p:cNvPicPr preferRelativeResize="0"/>
          <p:nvPr/>
        </p:nvPicPr>
        <p:blipFill rotWithShape="1">
          <a:blip r:embed="rId4">
            <a:alphaModFix/>
          </a:blip>
          <a:srcRect l="816" t="4003" r="826"/>
          <a:stretch/>
        </p:blipFill>
        <p:spPr>
          <a:xfrm rot="-5400000" flipH="1">
            <a:off x="7129413" y="79437"/>
            <a:ext cx="1965724" cy="1913000"/>
          </a:xfrm>
          <a:prstGeom prst="rect">
            <a:avLst/>
          </a:prstGeom>
          <a:noFill/>
          <a:ln>
            <a:noFill/>
          </a:ln>
        </p:spPr>
      </p:pic>
      <p:pic>
        <p:nvPicPr>
          <p:cNvPr id="198" name="Google Shape;198;p33"/>
          <p:cNvPicPr preferRelativeResize="0"/>
          <p:nvPr/>
        </p:nvPicPr>
        <p:blipFill rotWithShape="1">
          <a:blip r:embed="rId5">
            <a:alphaModFix/>
          </a:blip>
          <a:srcRect l="214" r="6318" b="1816"/>
          <a:stretch/>
        </p:blipFill>
        <p:spPr>
          <a:xfrm rot="8243208" flipH="1">
            <a:off x="7139324" y="3736486"/>
            <a:ext cx="2381625" cy="1472776"/>
          </a:xfrm>
          <a:prstGeom prst="rect">
            <a:avLst/>
          </a:prstGeom>
          <a:noFill/>
          <a:ln>
            <a:noFill/>
          </a:ln>
        </p:spPr>
      </p:pic>
    </p:spTree>
    <p:extLst>
      <p:ext uri="{BB962C8B-B14F-4D97-AF65-F5344CB8AC3E}">
        <p14:creationId xmlns:p14="http://schemas.microsoft.com/office/powerpoint/2010/main" val="19448300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9"/>
          <p:cNvSpPr txBox="1">
            <a:spLocks noGrp="1"/>
          </p:cNvSpPr>
          <p:nvPr>
            <p:ph type="ctrTitle"/>
          </p:nvPr>
        </p:nvSpPr>
        <p:spPr>
          <a:xfrm>
            <a:off x="134498" y="1830691"/>
            <a:ext cx="7466452" cy="95216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Khóa Luận Tốt Nghiệp</a:t>
            </a:r>
            <a:endParaRPr>
              <a:latin typeface="Times New Roman" panose="02020603050405020304" pitchFamily="18" charset="0"/>
              <a:cs typeface="Times New Roman" panose="02020603050405020304" pitchFamily="18" charset="0"/>
            </a:endParaRPr>
          </a:p>
        </p:txBody>
      </p:sp>
      <p:pic>
        <p:nvPicPr>
          <p:cNvPr id="150" name="Google Shape;150;p29"/>
          <p:cNvPicPr preferRelativeResize="0"/>
          <p:nvPr/>
        </p:nvPicPr>
        <p:blipFill rotWithShape="1">
          <a:blip r:embed="rId3">
            <a:alphaModFix/>
          </a:blip>
          <a:srcRect l="214" r="6318" b="22372"/>
          <a:stretch/>
        </p:blipFill>
        <p:spPr>
          <a:xfrm rot="-5400000">
            <a:off x="6947463" y="1851312"/>
            <a:ext cx="2975850" cy="1454925"/>
          </a:xfrm>
          <a:prstGeom prst="rect">
            <a:avLst/>
          </a:prstGeom>
          <a:noFill/>
          <a:ln>
            <a:noFill/>
          </a:ln>
        </p:spPr>
      </p:pic>
      <p:cxnSp>
        <p:nvCxnSpPr>
          <p:cNvPr id="151" name="Google Shape;151;p29"/>
          <p:cNvCxnSpPr/>
          <p:nvPr/>
        </p:nvCxnSpPr>
        <p:spPr>
          <a:xfrm>
            <a:off x="742238" y="2860730"/>
            <a:ext cx="1794000" cy="0"/>
          </a:xfrm>
          <a:prstGeom prst="straightConnector1">
            <a:avLst/>
          </a:prstGeom>
          <a:noFill/>
          <a:ln w="9525" cap="flat" cmpd="sng">
            <a:solidFill>
              <a:schemeClr val="accent1"/>
            </a:solidFill>
            <a:prstDash val="solid"/>
            <a:round/>
            <a:headEnd type="none" w="med" len="med"/>
            <a:tailEnd type="triangle" w="med" len="med"/>
          </a:ln>
        </p:spPr>
      </p:cxnSp>
      <p:pic>
        <p:nvPicPr>
          <p:cNvPr id="152" name="Google Shape;152;p29"/>
          <p:cNvPicPr preferRelativeResize="0"/>
          <p:nvPr/>
        </p:nvPicPr>
        <p:blipFill rotWithShape="1">
          <a:blip r:embed="rId4">
            <a:alphaModFix/>
          </a:blip>
          <a:srcRect l="31320" t="3409" r="9651" b="6638"/>
          <a:stretch/>
        </p:blipFill>
        <p:spPr>
          <a:xfrm>
            <a:off x="0" y="138650"/>
            <a:ext cx="1165474" cy="2221998"/>
          </a:xfrm>
          <a:prstGeom prst="rect">
            <a:avLst/>
          </a:prstGeom>
          <a:noFill/>
          <a:ln>
            <a:noFill/>
          </a:ln>
        </p:spPr>
      </p:pic>
      <p:pic>
        <p:nvPicPr>
          <p:cNvPr id="1028" name="Picture 4" descr="HCMUTE Courseware overview – AML">
            <a:extLst>
              <a:ext uri="{FF2B5EF4-FFF2-40B4-BE49-F238E27FC236}">
                <a16:creationId xmlns:a16="http://schemas.microsoft.com/office/drawing/2014/main" id="{E396993F-056F-9874-DB5D-6CEC8713A1E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61541" y="0"/>
            <a:ext cx="6610662" cy="161364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2B6D98C-0D4A-B3F4-1B5C-DD8DD5F2BA3B}"/>
              </a:ext>
            </a:extLst>
          </p:cNvPr>
          <p:cNvSpPr txBox="1"/>
          <p:nvPr/>
        </p:nvSpPr>
        <p:spPr>
          <a:xfrm>
            <a:off x="413104" y="4672012"/>
            <a:ext cx="1921669" cy="276999"/>
          </a:xfrm>
          <a:prstGeom prst="rect">
            <a:avLst/>
          </a:prstGeom>
          <a:noFill/>
        </p:spPr>
        <p:txBody>
          <a:bodyPr wrap="square" rtlCol="0">
            <a:spAutoFit/>
          </a:bodyPr>
          <a:lstStyle/>
          <a:p>
            <a:r>
              <a:rPr lang="en-US" sz="1200">
                <a:solidFill>
                  <a:schemeClr val="tx1">
                    <a:lumMod val="50000"/>
                    <a:lumOff val="50000"/>
                  </a:schemeClr>
                </a:solidFill>
                <a:latin typeface="Times New Roman" panose="02020603050405020304" pitchFamily="18" charset="0"/>
                <a:cs typeface="Times New Roman" panose="02020603050405020304" pitchFamily="18" charset="0"/>
              </a:rPr>
              <a:t>Khóa luận tốt nghiệp</a:t>
            </a:r>
          </a:p>
        </p:txBody>
      </p:sp>
      <p:sp>
        <p:nvSpPr>
          <p:cNvPr id="4" name="TextBox 3">
            <a:extLst>
              <a:ext uri="{FF2B5EF4-FFF2-40B4-BE49-F238E27FC236}">
                <a16:creationId xmlns:a16="http://schemas.microsoft.com/office/drawing/2014/main" id="{3D587258-5A24-D7F9-7AC9-F7DF055BC6F9}"/>
              </a:ext>
            </a:extLst>
          </p:cNvPr>
          <p:cNvSpPr txBox="1"/>
          <p:nvPr/>
        </p:nvSpPr>
        <p:spPr>
          <a:xfrm>
            <a:off x="6629400" y="4672012"/>
            <a:ext cx="3357563" cy="276999"/>
          </a:xfrm>
          <a:prstGeom prst="rect">
            <a:avLst/>
          </a:prstGeom>
          <a:noFill/>
        </p:spPr>
        <p:txBody>
          <a:bodyPr wrap="square" rtlCol="0">
            <a:spAutoFit/>
          </a:bodyPr>
          <a:lstStyle/>
          <a:p>
            <a:r>
              <a:rPr lang="en-US" sz="1200">
                <a:solidFill>
                  <a:schemeClr val="tx1">
                    <a:lumMod val="50000"/>
                    <a:lumOff val="50000"/>
                  </a:schemeClr>
                </a:solidFill>
                <a:latin typeface="Times New Roman" panose="02020603050405020304" pitchFamily="18" charset="0"/>
                <a:cs typeface="Times New Roman" panose="02020603050405020304" pitchFamily="18" charset="0"/>
              </a:rPr>
              <a:t>GVHD: ThS. Nguyễn Minh Đạo</a:t>
            </a:r>
          </a:p>
        </p:txBody>
      </p:sp>
      <p:sp>
        <p:nvSpPr>
          <p:cNvPr id="6" name="Subtitle 5">
            <a:extLst>
              <a:ext uri="{FF2B5EF4-FFF2-40B4-BE49-F238E27FC236}">
                <a16:creationId xmlns:a16="http://schemas.microsoft.com/office/drawing/2014/main" id="{6F609846-FA77-E0DE-B9F4-3341E962D8CC}"/>
              </a:ext>
            </a:extLst>
          </p:cNvPr>
          <p:cNvSpPr>
            <a:spLocks noGrp="1"/>
          </p:cNvSpPr>
          <p:nvPr>
            <p:ph type="subTitle" idx="1"/>
          </p:nvPr>
        </p:nvSpPr>
        <p:spPr>
          <a:xfrm>
            <a:off x="2643213" y="2571750"/>
            <a:ext cx="4861644" cy="1519209"/>
          </a:xfrm>
        </p:spPr>
        <p:txBody>
          <a:bodyPr/>
          <a:lstStyle/>
          <a:p>
            <a:pPr>
              <a:lnSpc>
                <a:spcPct val="150000"/>
              </a:lnSpc>
            </a:pPr>
            <a:r>
              <a:rPr lang="en-US" b="1">
                <a:latin typeface="Times New Roman" panose="02020603050405020304" pitchFamily="18" charset="0"/>
                <a:cs typeface="Times New Roman" panose="02020603050405020304" pitchFamily="18" charset="0"/>
              </a:rPr>
              <a:t>Chuyên Ngành: Công Nghệ Phần Mềm</a:t>
            </a:r>
          </a:p>
          <a:p>
            <a:pPr>
              <a:lnSpc>
                <a:spcPct val="150000"/>
              </a:lnSpc>
            </a:pPr>
            <a:r>
              <a:rPr lang="en-US" b="1">
                <a:latin typeface="Times New Roman" panose="02020603050405020304" pitchFamily="18" charset="0"/>
                <a:cs typeface="Times New Roman" panose="02020603050405020304" pitchFamily="18" charset="0"/>
              </a:rPr>
              <a:t>Sinh viên thực hiện: Phan Hoàng Khải</a:t>
            </a:r>
          </a:p>
          <a:p>
            <a:pPr>
              <a:lnSpc>
                <a:spcPct val="150000"/>
              </a:lnSpc>
            </a:pPr>
            <a:r>
              <a:rPr lang="en-US" b="1">
                <a:latin typeface="Times New Roman" panose="02020603050405020304" pitchFamily="18" charset="0"/>
                <a:cs typeface="Times New Roman" panose="02020603050405020304" pitchFamily="18" charset="0"/>
              </a:rPr>
              <a:t>			  Nguyễn Hoàng Thiên Bảo</a:t>
            </a:r>
          </a:p>
          <a:p>
            <a:pPr>
              <a:lnSpc>
                <a:spcPct val="150000"/>
              </a:lnSpc>
            </a:pPr>
            <a:r>
              <a:rPr lang="en-US" b="1">
                <a:latin typeface="Times New Roman" panose="02020603050405020304" pitchFamily="18" charset="0"/>
                <a:cs typeface="Times New Roman" panose="02020603050405020304" pitchFamily="18" charset="0"/>
              </a:rPr>
              <a:t>			  Nguyễn Hồng Sơn</a:t>
            </a:r>
          </a:p>
        </p:txBody>
      </p:sp>
      <p:sp>
        <p:nvSpPr>
          <p:cNvPr id="7" name="TextBox 6">
            <a:extLst>
              <a:ext uri="{FF2B5EF4-FFF2-40B4-BE49-F238E27FC236}">
                <a16:creationId xmlns:a16="http://schemas.microsoft.com/office/drawing/2014/main" id="{AD598741-784B-87E3-5F97-E749772DD0AA}"/>
              </a:ext>
            </a:extLst>
          </p:cNvPr>
          <p:cNvSpPr txBox="1"/>
          <p:nvPr/>
        </p:nvSpPr>
        <p:spPr>
          <a:xfrm>
            <a:off x="2757487" y="4641234"/>
            <a:ext cx="3629025" cy="307777"/>
          </a:xfrm>
          <a:prstGeom prst="rect">
            <a:avLst/>
          </a:prstGeom>
          <a:noFill/>
        </p:spPr>
        <p:txBody>
          <a:bodyPr wrap="square" rtlCol="0">
            <a:spAutoFit/>
          </a:bodyPr>
          <a:lstStyle/>
          <a:p>
            <a:pPr algn="ctr"/>
            <a:r>
              <a:rPr lang="en-US" i="1">
                <a:latin typeface="Times New Roman" panose="02020603050405020304" pitchFamily="18" charset="0"/>
                <a:cs typeface="Times New Roman" panose="02020603050405020304" pitchFamily="18" charset="0"/>
              </a:rPr>
              <a:t>Hồ Chí Minh, ngày 19 tháng 7 năm 2024</a:t>
            </a:r>
          </a:p>
        </p:txBody>
      </p:sp>
    </p:spTree>
    <p:extLst>
      <p:ext uri="{BB962C8B-B14F-4D97-AF65-F5344CB8AC3E}">
        <p14:creationId xmlns:p14="http://schemas.microsoft.com/office/powerpoint/2010/main" val="981177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4B609467-0F51-0D61-DE15-3A3E11A5058A}"/>
              </a:ext>
            </a:extLst>
          </p:cNvPr>
          <p:cNvSpPr/>
          <p:nvPr/>
        </p:nvSpPr>
        <p:spPr>
          <a:xfrm>
            <a:off x="309716" y="199103"/>
            <a:ext cx="4004187" cy="76890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Google Shape;256;p38"/>
          <p:cNvSpPr txBox="1">
            <a:spLocks noGrp="1"/>
          </p:cNvSpPr>
          <p:nvPr>
            <p:ph type="title" idx="2"/>
          </p:nvPr>
        </p:nvSpPr>
        <p:spPr>
          <a:xfrm>
            <a:off x="703177" y="1074076"/>
            <a:ext cx="3044858" cy="7689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2000">
                <a:latin typeface="Times New Roman" panose="02020603050405020304" pitchFamily="18" charset="0"/>
                <a:cs typeface="Times New Roman" panose="02020603050405020304" pitchFamily="18" charset="0"/>
              </a:rPr>
              <a:t>Kiến Thức và Kỹ Năng:</a:t>
            </a:r>
            <a:endParaRPr sz="2000">
              <a:latin typeface="Times New Roman" panose="02020603050405020304" pitchFamily="18" charset="0"/>
              <a:cs typeface="Times New Roman" panose="02020603050405020304" pitchFamily="18" charset="0"/>
            </a:endParaRPr>
          </a:p>
        </p:txBody>
      </p:sp>
      <p:sp>
        <p:nvSpPr>
          <p:cNvPr id="257" name="Google Shape;257;p38"/>
          <p:cNvSpPr txBox="1">
            <a:spLocks noGrp="1"/>
          </p:cNvSpPr>
          <p:nvPr>
            <p:ph type="subTitle" idx="3"/>
          </p:nvPr>
        </p:nvSpPr>
        <p:spPr>
          <a:xfrm>
            <a:off x="4610234" y="1353557"/>
            <a:ext cx="3456004" cy="3201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vi-VN">
                <a:latin typeface="Times New Roman" panose="02020603050405020304" pitchFamily="18" charset="0"/>
                <a:cs typeface="Times New Roman" panose="02020603050405020304" pitchFamily="18" charset="0"/>
              </a:rPr>
              <a:t> Am hiểu sâu về quy trình xây dựng website từ ReactJS, ExpressJS</a:t>
            </a:r>
            <a:r>
              <a:rPr lang="en-US">
                <a:latin typeface="Times New Roman" panose="02020603050405020304" pitchFamily="18" charset="0"/>
                <a:cs typeface="Times New Roman" panose="02020603050405020304" pitchFamily="18" charset="0"/>
              </a:rPr>
              <a:t>, NodeJS</a:t>
            </a:r>
            <a:r>
              <a:rPr lang="vi-VN">
                <a:latin typeface="Times New Roman" panose="02020603050405020304" pitchFamily="18" charset="0"/>
                <a:cs typeface="Times New Roman" panose="02020603050405020304" pitchFamily="18" charset="0"/>
              </a:rPr>
              <a:t> đến MongoDB. </a:t>
            </a:r>
            <a:r>
              <a:rPr lang="en-US">
                <a:latin typeface="Times New Roman" panose="02020603050405020304" pitchFamily="18" charset="0"/>
                <a:cs typeface="Times New Roman" panose="02020603050405020304" pitchFamily="18" charset="0"/>
              </a:rPr>
              <a:t>Nâng cao k</a:t>
            </a:r>
            <a:r>
              <a:rPr lang="vi-VN">
                <a:latin typeface="Times New Roman" panose="02020603050405020304" pitchFamily="18" charset="0"/>
                <a:cs typeface="Times New Roman" panose="02020603050405020304" pitchFamily="18" charset="0"/>
              </a:rPr>
              <a:t>ỹ năng lập trình và phân tích hệ thống</a:t>
            </a:r>
            <a:endParaRPr>
              <a:latin typeface="Times New Roman" panose="02020603050405020304" pitchFamily="18" charset="0"/>
              <a:cs typeface="Times New Roman" panose="02020603050405020304" pitchFamily="18" charset="0"/>
            </a:endParaRPr>
          </a:p>
        </p:txBody>
      </p:sp>
      <p:pic>
        <p:nvPicPr>
          <p:cNvPr id="260" name="Google Shape;260;p38"/>
          <p:cNvPicPr preferRelativeResize="0"/>
          <p:nvPr/>
        </p:nvPicPr>
        <p:blipFill rotWithShape="1">
          <a:blip r:embed="rId3">
            <a:alphaModFix/>
          </a:blip>
          <a:srcRect t="6137" b="51327"/>
          <a:stretch/>
        </p:blipFill>
        <p:spPr>
          <a:xfrm rot="10800000" flipH="1">
            <a:off x="6613750" y="-3682"/>
            <a:ext cx="2530250" cy="1051200"/>
          </a:xfrm>
          <a:prstGeom prst="rect">
            <a:avLst/>
          </a:prstGeom>
          <a:noFill/>
          <a:ln>
            <a:noFill/>
          </a:ln>
        </p:spPr>
      </p:pic>
      <p:pic>
        <p:nvPicPr>
          <p:cNvPr id="261" name="Google Shape;261;p38"/>
          <p:cNvPicPr preferRelativeResize="0"/>
          <p:nvPr/>
        </p:nvPicPr>
        <p:blipFill rotWithShape="1">
          <a:blip r:embed="rId3">
            <a:alphaModFix/>
          </a:blip>
          <a:srcRect t="6137" b="51327"/>
          <a:stretch/>
        </p:blipFill>
        <p:spPr>
          <a:xfrm>
            <a:off x="5099416" y="-163732"/>
            <a:ext cx="2530250" cy="1051200"/>
          </a:xfrm>
          <a:prstGeom prst="rect">
            <a:avLst/>
          </a:prstGeom>
          <a:noFill/>
          <a:ln>
            <a:noFill/>
          </a:ln>
        </p:spPr>
      </p:pic>
      <p:cxnSp>
        <p:nvCxnSpPr>
          <p:cNvPr id="264" name="Google Shape;264;p38"/>
          <p:cNvCxnSpPr>
            <a:cxnSpLocks/>
          </p:cNvCxnSpPr>
          <p:nvPr/>
        </p:nvCxnSpPr>
        <p:spPr>
          <a:xfrm>
            <a:off x="4074398" y="1506302"/>
            <a:ext cx="533400" cy="0"/>
          </a:xfrm>
          <a:prstGeom prst="straightConnector1">
            <a:avLst/>
          </a:prstGeom>
          <a:noFill/>
          <a:ln w="9525" cap="flat" cmpd="sng">
            <a:solidFill>
              <a:schemeClr val="accent1"/>
            </a:solidFill>
            <a:prstDash val="solid"/>
            <a:round/>
            <a:headEnd type="none" w="med" len="med"/>
            <a:tailEnd type="triangle" w="med" len="med"/>
          </a:ln>
        </p:spPr>
      </p:cxnSp>
      <p:sp>
        <p:nvSpPr>
          <p:cNvPr id="2" name="TextBox 1">
            <a:extLst>
              <a:ext uri="{FF2B5EF4-FFF2-40B4-BE49-F238E27FC236}">
                <a16:creationId xmlns:a16="http://schemas.microsoft.com/office/drawing/2014/main" id="{E5A992D1-C858-C042-461B-70309F091D2D}"/>
              </a:ext>
            </a:extLst>
          </p:cNvPr>
          <p:cNvSpPr txBox="1"/>
          <p:nvPr/>
        </p:nvSpPr>
        <p:spPr>
          <a:xfrm>
            <a:off x="703177" y="302693"/>
            <a:ext cx="3244799" cy="584775"/>
          </a:xfrm>
          <a:prstGeom prst="rect">
            <a:avLst/>
          </a:prstGeom>
          <a:noFill/>
        </p:spPr>
        <p:txBody>
          <a:bodyPr wrap="none" rtlCol="0" anchor="ctr">
            <a:spAutoFit/>
          </a:bodyPr>
          <a:lstStyle/>
          <a:p>
            <a:pPr algn="just"/>
            <a:r>
              <a:rPr lang="en-US" sz="3200" b="1">
                <a:latin typeface="Times New Roman" panose="02020603050405020304" pitchFamily="18" charset="0"/>
                <a:cs typeface="Times New Roman" panose="02020603050405020304" pitchFamily="18" charset="0"/>
              </a:rPr>
              <a:t>Kết quả đạt được</a:t>
            </a:r>
          </a:p>
        </p:txBody>
      </p:sp>
      <p:sp>
        <p:nvSpPr>
          <p:cNvPr id="5" name="Google Shape;256;p38">
            <a:extLst>
              <a:ext uri="{FF2B5EF4-FFF2-40B4-BE49-F238E27FC236}">
                <a16:creationId xmlns:a16="http://schemas.microsoft.com/office/drawing/2014/main" id="{44E74946-7790-1C3A-34B7-29EDB0DD69FF}"/>
              </a:ext>
            </a:extLst>
          </p:cNvPr>
          <p:cNvSpPr txBox="1">
            <a:spLocks/>
          </p:cNvSpPr>
          <p:nvPr/>
        </p:nvSpPr>
        <p:spPr>
          <a:xfrm>
            <a:off x="703177" y="2351844"/>
            <a:ext cx="3044858" cy="768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lbert Sans"/>
              <a:buNone/>
              <a:defRPr sz="4000" b="1" i="0" u="none" strike="noStrike" cap="none">
                <a:solidFill>
                  <a:schemeClr val="accent1"/>
                </a:solidFill>
                <a:latin typeface="Albert Sans"/>
                <a:ea typeface="Albert Sans"/>
                <a:cs typeface="Albert Sans"/>
                <a:sym typeface="Albert Sans"/>
              </a:defRPr>
            </a:lvl1pPr>
            <a:lvl2pPr marR="0" lvl="1"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2pPr>
            <a:lvl3pPr marR="0" lvl="2"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3pPr>
            <a:lvl4pPr marR="0" lvl="3"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4pPr>
            <a:lvl5pPr marR="0" lvl="4"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5pPr>
            <a:lvl6pPr marR="0" lvl="5"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6pPr>
            <a:lvl7pPr marR="0" lvl="6"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7pPr>
            <a:lvl8pPr marR="0" lvl="7"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8pPr>
            <a:lvl9pPr marR="0" lvl="8"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9pPr>
          </a:lstStyle>
          <a:p>
            <a:r>
              <a:rPr lang="en-US" sz="2000">
                <a:latin typeface="Times New Roman" panose="02020603050405020304" pitchFamily="18" charset="0"/>
                <a:cs typeface="Times New Roman" panose="02020603050405020304" pitchFamily="18" charset="0"/>
              </a:rPr>
              <a:t>Sản phẩm</a:t>
            </a:r>
          </a:p>
        </p:txBody>
      </p:sp>
      <p:sp>
        <p:nvSpPr>
          <p:cNvPr id="8" name="Google Shape;256;p38">
            <a:extLst>
              <a:ext uri="{FF2B5EF4-FFF2-40B4-BE49-F238E27FC236}">
                <a16:creationId xmlns:a16="http://schemas.microsoft.com/office/drawing/2014/main" id="{DA17D92B-2E9C-FD1B-DD29-44E3467F6E75}"/>
              </a:ext>
            </a:extLst>
          </p:cNvPr>
          <p:cNvSpPr txBox="1">
            <a:spLocks/>
          </p:cNvSpPr>
          <p:nvPr/>
        </p:nvSpPr>
        <p:spPr>
          <a:xfrm>
            <a:off x="703177" y="3684974"/>
            <a:ext cx="3044858" cy="768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Albert Sans"/>
              <a:buNone/>
              <a:defRPr sz="4000" b="1" i="0" u="none" strike="noStrike" cap="none">
                <a:solidFill>
                  <a:schemeClr val="accent1"/>
                </a:solidFill>
                <a:latin typeface="Albert Sans"/>
                <a:ea typeface="Albert Sans"/>
                <a:cs typeface="Albert Sans"/>
                <a:sym typeface="Albert Sans"/>
              </a:defRPr>
            </a:lvl1pPr>
            <a:lvl2pPr marR="0" lvl="1"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2pPr>
            <a:lvl3pPr marR="0" lvl="2"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3pPr>
            <a:lvl4pPr marR="0" lvl="3"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4pPr>
            <a:lvl5pPr marR="0" lvl="4"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5pPr>
            <a:lvl6pPr marR="0" lvl="5"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6pPr>
            <a:lvl7pPr marR="0" lvl="6"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7pPr>
            <a:lvl8pPr marR="0" lvl="7"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8pPr>
            <a:lvl9pPr marR="0" lvl="8" algn="ctr" rtl="0">
              <a:lnSpc>
                <a:spcPct val="100000"/>
              </a:lnSpc>
              <a:spcBef>
                <a:spcPts val="0"/>
              </a:spcBef>
              <a:spcAft>
                <a:spcPts val="0"/>
              </a:spcAft>
              <a:buClr>
                <a:schemeClr val="lt1"/>
              </a:buClr>
              <a:buSzPts val="6000"/>
              <a:buFont typeface="Albert Sans"/>
              <a:buNone/>
              <a:defRPr sz="6000" b="1" i="0" u="none" strike="noStrike" cap="none">
                <a:solidFill>
                  <a:schemeClr val="lt1"/>
                </a:solidFill>
                <a:latin typeface="Albert Sans"/>
                <a:ea typeface="Albert Sans"/>
                <a:cs typeface="Albert Sans"/>
                <a:sym typeface="Albert Sans"/>
              </a:defRPr>
            </a:lvl9pPr>
          </a:lstStyle>
          <a:p>
            <a:r>
              <a:rPr lang="en-US" sz="2000">
                <a:latin typeface="Times New Roman" panose="02020603050405020304" pitchFamily="18" charset="0"/>
                <a:cs typeface="Times New Roman" panose="02020603050405020304" pitchFamily="18" charset="0"/>
              </a:rPr>
              <a:t>Tính năng đạt được</a:t>
            </a:r>
          </a:p>
        </p:txBody>
      </p:sp>
      <p:sp>
        <p:nvSpPr>
          <p:cNvPr id="14" name="Google Shape;257;p38">
            <a:extLst>
              <a:ext uri="{FF2B5EF4-FFF2-40B4-BE49-F238E27FC236}">
                <a16:creationId xmlns:a16="http://schemas.microsoft.com/office/drawing/2014/main" id="{B874478E-B186-4F2C-75DB-FC11A2F04E33}"/>
              </a:ext>
            </a:extLst>
          </p:cNvPr>
          <p:cNvSpPr txBox="1">
            <a:spLocks/>
          </p:cNvSpPr>
          <p:nvPr/>
        </p:nvSpPr>
        <p:spPr>
          <a:xfrm>
            <a:off x="4610234" y="2595571"/>
            <a:ext cx="3456004" cy="3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Work Sans"/>
                <a:ea typeface="Work Sans"/>
                <a:cs typeface="Work Sans"/>
                <a:sym typeface="Work Sans"/>
              </a:defRPr>
            </a:lvl1pPr>
            <a:lvl2pPr marL="914400" marR="0" lvl="1" indent="-304800" algn="ctr" rtl="0">
              <a:lnSpc>
                <a:spcPct val="100000"/>
              </a:lnSpc>
              <a:spcBef>
                <a:spcPts val="0"/>
              </a:spcBef>
              <a:spcAft>
                <a:spcPts val="0"/>
              </a:spcAft>
              <a:buClr>
                <a:schemeClr val="dk1"/>
              </a:buClr>
              <a:buSzPts val="1200"/>
              <a:buFont typeface="Work Sans"/>
              <a:buNone/>
              <a:defRPr sz="1200" b="0" i="0" u="none" strike="noStrike" cap="none">
                <a:solidFill>
                  <a:schemeClr val="dk1"/>
                </a:solidFill>
                <a:latin typeface="Work Sans"/>
                <a:ea typeface="Work Sans"/>
                <a:cs typeface="Work Sans"/>
                <a:sym typeface="Work Sans"/>
              </a:defRPr>
            </a:lvl2pPr>
            <a:lvl3pPr marL="1371600" marR="0" lvl="2" indent="-304800" algn="ctr" rtl="0">
              <a:lnSpc>
                <a:spcPct val="100000"/>
              </a:lnSpc>
              <a:spcBef>
                <a:spcPts val="0"/>
              </a:spcBef>
              <a:spcAft>
                <a:spcPts val="0"/>
              </a:spcAft>
              <a:buClr>
                <a:schemeClr val="dk1"/>
              </a:buClr>
              <a:buSzPts val="1200"/>
              <a:buFont typeface="Work Sans"/>
              <a:buNone/>
              <a:defRPr sz="1200" b="0" i="0" u="none" strike="noStrike" cap="none">
                <a:solidFill>
                  <a:schemeClr val="dk1"/>
                </a:solidFill>
                <a:latin typeface="Work Sans"/>
                <a:ea typeface="Work Sans"/>
                <a:cs typeface="Work Sans"/>
                <a:sym typeface="Work Sans"/>
              </a:defRPr>
            </a:lvl3pPr>
            <a:lvl4pPr marL="1828800" marR="0" lvl="3"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4pPr>
            <a:lvl5pPr marL="2286000" marR="0" lvl="4"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5pPr>
            <a:lvl6pPr marL="2743200" marR="0" lvl="5"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6pPr>
            <a:lvl7pPr marL="3200400" marR="0" lvl="6"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7pPr>
            <a:lvl8pPr marL="3657600" marR="0" lvl="7"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8pPr>
            <a:lvl9pPr marL="4114800" marR="0" lvl="8"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9pPr>
          </a:lstStyle>
          <a:p>
            <a:pPr marL="0" indent="0" algn="just"/>
            <a:r>
              <a:rPr lang="vi-VN">
                <a:latin typeface="Times New Roman" panose="02020603050405020304" pitchFamily="18" charset="0"/>
                <a:cs typeface="Times New Roman" panose="02020603050405020304" pitchFamily="18" charset="0"/>
              </a:rPr>
              <a:t>Website thương mại điện tử hoàn chỉnh với các tính năng nâng cao như quản lý đa dạng sản phẩm, thanh toán linh hoạt và hệ thống đánh giá và hỗ trợ trực tuyến</a:t>
            </a:r>
          </a:p>
        </p:txBody>
      </p:sp>
      <p:cxnSp>
        <p:nvCxnSpPr>
          <p:cNvPr id="15" name="Google Shape;264;p38">
            <a:extLst>
              <a:ext uri="{FF2B5EF4-FFF2-40B4-BE49-F238E27FC236}">
                <a16:creationId xmlns:a16="http://schemas.microsoft.com/office/drawing/2014/main" id="{176FC4ED-56BC-8B8B-F790-916172072596}"/>
              </a:ext>
            </a:extLst>
          </p:cNvPr>
          <p:cNvCxnSpPr>
            <a:cxnSpLocks/>
            <a:endCxn id="14" idx="1"/>
          </p:cNvCxnSpPr>
          <p:nvPr/>
        </p:nvCxnSpPr>
        <p:spPr>
          <a:xfrm>
            <a:off x="4076834" y="2755621"/>
            <a:ext cx="533400" cy="0"/>
          </a:xfrm>
          <a:prstGeom prst="straightConnector1">
            <a:avLst/>
          </a:prstGeom>
          <a:noFill/>
          <a:ln w="9525" cap="flat" cmpd="sng">
            <a:solidFill>
              <a:schemeClr val="accent1"/>
            </a:solidFill>
            <a:prstDash val="solid"/>
            <a:round/>
            <a:headEnd type="none" w="med" len="med"/>
            <a:tailEnd type="triangle" w="med" len="med"/>
          </a:ln>
        </p:spPr>
      </p:cxnSp>
      <p:sp>
        <p:nvSpPr>
          <p:cNvPr id="16" name="Google Shape;257;p38">
            <a:extLst>
              <a:ext uri="{FF2B5EF4-FFF2-40B4-BE49-F238E27FC236}">
                <a16:creationId xmlns:a16="http://schemas.microsoft.com/office/drawing/2014/main" id="{7D5FBB03-2AB1-CB7F-9B5C-BF90A94FCDE3}"/>
              </a:ext>
            </a:extLst>
          </p:cNvPr>
          <p:cNvSpPr txBox="1">
            <a:spLocks/>
          </p:cNvSpPr>
          <p:nvPr/>
        </p:nvSpPr>
        <p:spPr>
          <a:xfrm>
            <a:off x="4607798" y="3857975"/>
            <a:ext cx="3456004" cy="3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Work Sans"/>
                <a:ea typeface="Work Sans"/>
                <a:cs typeface="Work Sans"/>
                <a:sym typeface="Work Sans"/>
              </a:defRPr>
            </a:lvl1pPr>
            <a:lvl2pPr marL="914400" marR="0" lvl="1" indent="-304800" algn="ctr" rtl="0">
              <a:lnSpc>
                <a:spcPct val="100000"/>
              </a:lnSpc>
              <a:spcBef>
                <a:spcPts val="0"/>
              </a:spcBef>
              <a:spcAft>
                <a:spcPts val="0"/>
              </a:spcAft>
              <a:buClr>
                <a:schemeClr val="dk1"/>
              </a:buClr>
              <a:buSzPts val="1200"/>
              <a:buFont typeface="Work Sans"/>
              <a:buNone/>
              <a:defRPr sz="1200" b="0" i="0" u="none" strike="noStrike" cap="none">
                <a:solidFill>
                  <a:schemeClr val="dk1"/>
                </a:solidFill>
                <a:latin typeface="Work Sans"/>
                <a:ea typeface="Work Sans"/>
                <a:cs typeface="Work Sans"/>
                <a:sym typeface="Work Sans"/>
              </a:defRPr>
            </a:lvl2pPr>
            <a:lvl3pPr marL="1371600" marR="0" lvl="2" indent="-304800" algn="ctr" rtl="0">
              <a:lnSpc>
                <a:spcPct val="100000"/>
              </a:lnSpc>
              <a:spcBef>
                <a:spcPts val="0"/>
              </a:spcBef>
              <a:spcAft>
                <a:spcPts val="0"/>
              </a:spcAft>
              <a:buClr>
                <a:schemeClr val="dk1"/>
              </a:buClr>
              <a:buSzPts val="1200"/>
              <a:buFont typeface="Work Sans"/>
              <a:buNone/>
              <a:defRPr sz="1200" b="0" i="0" u="none" strike="noStrike" cap="none">
                <a:solidFill>
                  <a:schemeClr val="dk1"/>
                </a:solidFill>
                <a:latin typeface="Work Sans"/>
                <a:ea typeface="Work Sans"/>
                <a:cs typeface="Work Sans"/>
                <a:sym typeface="Work Sans"/>
              </a:defRPr>
            </a:lvl3pPr>
            <a:lvl4pPr marL="1828800" marR="0" lvl="3"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4pPr>
            <a:lvl5pPr marL="2286000" marR="0" lvl="4"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5pPr>
            <a:lvl6pPr marL="2743200" marR="0" lvl="5"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6pPr>
            <a:lvl7pPr marL="3200400" marR="0" lvl="6"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7pPr>
            <a:lvl8pPr marL="3657600" marR="0" lvl="7"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8pPr>
            <a:lvl9pPr marL="4114800" marR="0" lvl="8" indent="-304800" algn="ctr" rtl="0">
              <a:lnSpc>
                <a:spcPct val="100000"/>
              </a:lnSpc>
              <a:spcBef>
                <a:spcPts val="0"/>
              </a:spcBef>
              <a:spcAft>
                <a:spcPts val="0"/>
              </a:spcAft>
              <a:buClr>
                <a:schemeClr val="dk1"/>
              </a:buClr>
              <a:buSzPts val="1200"/>
              <a:buFont typeface="PT Sans"/>
              <a:buNone/>
              <a:defRPr sz="1200" b="0" i="0" u="none" strike="noStrike" cap="none">
                <a:solidFill>
                  <a:schemeClr val="dk1"/>
                </a:solidFill>
                <a:latin typeface="PT Sans"/>
                <a:ea typeface="PT Sans"/>
                <a:cs typeface="PT Sans"/>
                <a:sym typeface="PT Sans"/>
              </a:defRPr>
            </a:lvl9pPr>
          </a:lstStyle>
          <a:p>
            <a:pPr marL="0" indent="0" algn="just"/>
            <a:r>
              <a:rPr lang="vi-VN">
                <a:latin typeface="Times New Roman" panose="02020603050405020304" pitchFamily="18" charset="0"/>
                <a:cs typeface="Times New Roman" panose="02020603050405020304" pitchFamily="18" charset="0"/>
              </a:rPr>
              <a:t>Các chức năng chính như quản lý giỏ hàng, thanh toán, theo dõi đơn hàng</a:t>
            </a: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quản lý khuyến mãi</a:t>
            </a:r>
            <a:r>
              <a:rPr lang="en-US">
                <a:latin typeface="Times New Roman" panose="02020603050405020304" pitchFamily="18" charset="0"/>
                <a:cs typeface="Times New Roman" panose="02020603050405020304" pitchFamily="18" charset="0"/>
              </a:rPr>
              <a:t>, …v.v.</a:t>
            </a:r>
            <a:r>
              <a:rPr lang="vi-VN">
                <a:latin typeface="Times New Roman" panose="02020603050405020304" pitchFamily="18" charset="0"/>
                <a:cs typeface="Times New Roman" panose="02020603050405020304" pitchFamily="18" charset="0"/>
              </a:rPr>
              <a:t> đã được </a:t>
            </a:r>
            <a:r>
              <a:rPr lang="en-US">
                <a:latin typeface="Times New Roman" panose="02020603050405020304" pitchFamily="18" charset="0"/>
                <a:cs typeface="Times New Roman" panose="02020603050405020304" pitchFamily="18" charset="0"/>
              </a:rPr>
              <a:t>xây dựng hoàn chỉnh</a:t>
            </a:r>
            <a:endParaRPr lang="vi-VN">
              <a:latin typeface="Times New Roman" panose="02020603050405020304" pitchFamily="18" charset="0"/>
              <a:cs typeface="Times New Roman" panose="02020603050405020304" pitchFamily="18" charset="0"/>
            </a:endParaRPr>
          </a:p>
        </p:txBody>
      </p:sp>
      <p:cxnSp>
        <p:nvCxnSpPr>
          <p:cNvPr id="17" name="Google Shape;264;p38">
            <a:extLst>
              <a:ext uri="{FF2B5EF4-FFF2-40B4-BE49-F238E27FC236}">
                <a16:creationId xmlns:a16="http://schemas.microsoft.com/office/drawing/2014/main" id="{E946C0F9-F139-8D73-511F-F332E735ED36}"/>
              </a:ext>
            </a:extLst>
          </p:cNvPr>
          <p:cNvCxnSpPr>
            <a:cxnSpLocks/>
            <a:endCxn id="16" idx="1"/>
          </p:cNvCxnSpPr>
          <p:nvPr/>
        </p:nvCxnSpPr>
        <p:spPr>
          <a:xfrm>
            <a:off x="4074398" y="4018025"/>
            <a:ext cx="533400" cy="0"/>
          </a:xfrm>
          <a:prstGeom prst="straightConnector1">
            <a:avLst/>
          </a:prstGeom>
          <a:noFill/>
          <a:ln w="9525" cap="flat" cmpd="sng">
            <a:solidFill>
              <a:schemeClr val="accent1"/>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56"/>
                                        </p:tgtEl>
                                        <p:attrNameLst>
                                          <p:attrName>style.visibility</p:attrName>
                                        </p:attrNameLst>
                                      </p:cBhvr>
                                      <p:to>
                                        <p:strVal val="visible"/>
                                      </p:to>
                                    </p:set>
                                    <p:animEffect transition="in" filter="fade">
                                      <p:cBhvr>
                                        <p:cTn id="17" dur="500"/>
                                        <p:tgtEl>
                                          <p:spTgt spid="25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64"/>
                                        </p:tgtEl>
                                        <p:attrNameLst>
                                          <p:attrName>style.visibility</p:attrName>
                                        </p:attrNameLst>
                                      </p:cBhvr>
                                      <p:to>
                                        <p:strVal val="visible"/>
                                      </p:to>
                                    </p:set>
                                    <p:animEffect transition="in" filter="wipe(left)">
                                      <p:cBhvr>
                                        <p:cTn id="22" dur="500"/>
                                        <p:tgtEl>
                                          <p:spTgt spid="26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57">
                                            <p:txEl>
                                              <p:pRg st="0" end="0"/>
                                            </p:txEl>
                                          </p:spTgt>
                                        </p:tgtEl>
                                        <p:attrNameLst>
                                          <p:attrName>style.visibility</p:attrName>
                                        </p:attrNameLst>
                                      </p:cBhvr>
                                      <p:to>
                                        <p:strVal val="visible"/>
                                      </p:to>
                                    </p:set>
                                    <p:animEffect transition="in" filter="fade">
                                      <p:cBhvr>
                                        <p:cTn id="27" dur="500"/>
                                        <p:tgtEl>
                                          <p:spTgt spid="257">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left)">
                                      <p:cBhvr>
                                        <p:cTn id="52" dur="500"/>
                                        <p:tgtEl>
                                          <p:spTgt spid="1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56" grpId="0" animBg="1"/>
      <p:bldP spid="257" grpId="0" build="p"/>
      <p:bldP spid="2" grpId="0"/>
      <p:bldP spid="5" grpId="0" animBg="1"/>
      <p:bldP spid="8" grpId="0" animBg="1"/>
      <p:bldP spid="14"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7F4516E0-EE6F-8577-9686-B4ADC575A1A7}"/>
              </a:ext>
            </a:extLst>
          </p:cNvPr>
          <p:cNvSpPr/>
          <p:nvPr/>
        </p:nvSpPr>
        <p:spPr>
          <a:xfrm>
            <a:off x="771525" y="539500"/>
            <a:ext cx="4305351" cy="64540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Google Shape;225;p3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latin typeface="Times New Roman" panose="02020603050405020304" pitchFamily="18" charset="0"/>
                <a:cs typeface="Times New Roman" panose="02020603050405020304" pitchFamily="18" charset="0"/>
              </a:rPr>
              <a:t>Ưu điểm và nhược điểm</a:t>
            </a:r>
            <a:endParaRPr>
              <a:latin typeface="Times New Roman" panose="02020603050405020304" pitchFamily="18" charset="0"/>
              <a:cs typeface="Times New Roman" panose="02020603050405020304" pitchFamily="18" charset="0"/>
            </a:endParaRPr>
          </a:p>
        </p:txBody>
      </p:sp>
      <p:grpSp>
        <p:nvGrpSpPr>
          <p:cNvPr id="222" name="Group 221">
            <a:extLst>
              <a:ext uri="{FF2B5EF4-FFF2-40B4-BE49-F238E27FC236}">
                <a16:creationId xmlns:a16="http://schemas.microsoft.com/office/drawing/2014/main" id="{15829A15-D61F-887D-039C-C988E1D77A4D}"/>
              </a:ext>
            </a:extLst>
          </p:cNvPr>
          <p:cNvGrpSpPr/>
          <p:nvPr/>
        </p:nvGrpSpPr>
        <p:grpSpPr>
          <a:xfrm>
            <a:off x="1360296" y="1313541"/>
            <a:ext cx="6499435" cy="3196815"/>
            <a:chOff x="1537104" y="1603015"/>
            <a:chExt cx="9117793" cy="4847570"/>
          </a:xfrm>
        </p:grpSpPr>
        <p:grpSp>
          <p:nvGrpSpPr>
            <p:cNvPr id="223" name="Group 222">
              <a:extLst>
                <a:ext uri="{FF2B5EF4-FFF2-40B4-BE49-F238E27FC236}">
                  <a16:creationId xmlns:a16="http://schemas.microsoft.com/office/drawing/2014/main" id="{D8B85924-0A4B-D469-AE51-343F3DA9238D}"/>
                </a:ext>
              </a:extLst>
            </p:cNvPr>
            <p:cNvGrpSpPr/>
            <p:nvPr/>
          </p:nvGrpSpPr>
          <p:grpSpPr>
            <a:xfrm>
              <a:off x="1537104" y="1603015"/>
              <a:ext cx="9117793" cy="4847570"/>
              <a:chOff x="1081214" y="1137746"/>
              <a:chExt cx="10029572" cy="5332327"/>
            </a:xfrm>
          </p:grpSpPr>
          <p:sp>
            <p:nvSpPr>
              <p:cNvPr id="231" name="Freeform: Shape 230">
                <a:extLst>
                  <a:ext uri="{FF2B5EF4-FFF2-40B4-BE49-F238E27FC236}">
                    <a16:creationId xmlns:a16="http://schemas.microsoft.com/office/drawing/2014/main" id="{8B5534CB-640C-C542-BFEF-9743BB304E55}"/>
                  </a:ext>
                </a:extLst>
              </p:cNvPr>
              <p:cNvSpPr/>
              <p:nvPr/>
            </p:nvSpPr>
            <p:spPr>
              <a:xfrm>
                <a:off x="1114318" y="1752714"/>
                <a:ext cx="4476964" cy="4717359"/>
              </a:xfrm>
              <a:custGeom>
                <a:avLst/>
                <a:gdLst>
                  <a:gd name="connsiteX0" fmla="*/ 0 w 5417127"/>
                  <a:gd name="connsiteY0" fmla="*/ 0 h 5056909"/>
                  <a:gd name="connsiteX1" fmla="*/ 2715491 w 5417127"/>
                  <a:gd name="connsiteY1" fmla="*/ 221673 h 5056909"/>
                  <a:gd name="connsiteX2" fmla="*/ 5417127 w 5417127"/>
                  <a:gd name="connsiteY2" fmla="*/ 0 h 5056909"/>
                  <a:gd name="connsiteX3" fmla="*/ 5389418 w 5417127"/>
                  <a:gd name="connsiteY3" fmla="*/ 5056909 h 5056909"/>
                  <a:gd name="connsiteX4" fmla="*/ 0 w 5417127"/>
                  <a:gd name="connsiteY4" fmla="*/ 5056909 h 5056909"/>
                  <a:gd name="connsiteX5" fmla="*/ 0 w 5417127"/>
                  <a:gd name="connsiteY5" fmla="*/ 0 h 505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7127" h="5056909">
                    <a:moveTo>
                      <a:pt x="0" y="0"/>
                    </a:moveTo>
                    <a:lnTo>
                      <a:pt x="2715491" y="221673"/>
                    </a:lnTo>
                    <a:lnTo>
                      <a:pt x="5417127" y="0"/>
                    </a:lnTo>
                    <a:lnTo>
                      <a:pt x="5389418" y="5056909"/>
                    </a:lnTo>
                    <a:lnTo>
                      <a:pt x="0" y="5056909"/>
                    </a:lnTo>
                    <a:cubicBezTo>
                      <a:pt x="4618" y="3380509"/>
                      <a:pt x="9237" y="1704109"/>
                      <a:pt x="0" y="0"/>
                    </a:cubicBezTo>
                    <a:close/>
                  </a:path>
                </a:pathLst>
              </a:cu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IN">
                  <a:latin typeface="Times New Roman" panose="02020603050405020304" pitchFamily="18" charset="0"/>
                  <a:cs typeface="Times New Roman" panose="02020603050405020304" pitchFamily="18" charset="0"/>
                </a:endParaRPr>
              </a:p>
            </p:txBody>
          </p:sp>
          <p:sp>
            <p:nvSpPr>
              <p:cNvPr id="232" name="Flowchart: Off-page Connector 231">
                <a:extLst>
                  <a:ext uri="{FF2B5EF4-FFF2-40B4-BE49-F238E27FC236}">
                    <a16:creationId xmlns:a16="http://schemas.microsoft.com/office/drawing/2014/main" id="{305C1EFB-CE6D-229B-FC12-607BC2FC75EF}"/>
                  </a:ext>
                </a:extLst>
              </p:cNvPr>
              <p:cNvSpPr/>
              <p:nvPr/>
            </p:nvSpPr>
            <p:spPr>
              <a:xfrm>
                <a:off x="1081214" y="1203115"/>
                <a:ext cx="4543171" cy="618302"/>
              </a:xfrm>
              <a:prstGeom prst="flowChartOffpageConnector">
                <a:avLst/>
              </a:prstGeom>
              <a:gradFill flip="none" rotWithShape="1">
                <a:gsLst>
                  <a:gs pos="0">
                    <a:schemeClr val="accent1"/>
                  </a:gs>
                  <a:gs pos="100000">
                    <a:schemeClr val="accent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IN" dirty="0">
                  <a:latin typeface="Times New Roman" panose="02020603050405020304" pitchFamily="18" charset="0"/>
                  <a:cs typeface="Times New Roman" panose="02020603050405020304" pitchFamily="18" charset="0"/>
                </a:endParaRPr>
              </a:p>
            </p:txBody>
          </p:sp>
          <p:sp>
            <p:nvSpPr>
              <p:cNvPr id="233" name="TextBox 232">
                <a:extLst>
                  <a:ext uri="{FF2B5EF4-FFF2-40B4-BE49-F238E27FC236}">
                    <a16:creationId xmlns:a16="http://schemas.microsoft.com/office/drawing/2014/main" id="{81258B44-1C18-31B9-63F7-78128D3D1B9B}"/>
                  </a:ext>
                </a:extLst>
              </p:cNvPr>
              <p:cNvSpPr txBox="1"/>
              <p:nvPr/>
            </p:nvSpPr>
            <p:spPr>
              <a:xfrm>
                <a:off x="1807614" y="1203115"/>
                <a:ext cx="2880994" cy="667388"/>
              </a:xfrm>
              <a:prstGeom prst="rect">
                <a:avLst/>
              </a:prstGeom>
              <a:noFill/>
            </p:spPr>
            <p:txBody>
              <a:bodyPr wrap="square" rtlCol="0">
                <a:spAutoFit/>
              </a:bodyPr>
              <a:lstStyle/>
              <a:p>
                <a:pPr algn="ctr"/>
                <a:r>
                  <a:rPr lang="en-US" sz="2000" b="1">
                    <a:solidFill>
                      <a:schemeClr val="bg1"/>
                    </a:solidFill>
                    <a:latin typeface="Times New Roman" panose="02020603050405020304" pitchFamily="18" charset="0"/>
                    <a:cs typeface="Times New Roman" panose="02020603050405020304" pitchFamily="18" charset="0"/>
                  </a:rPr>
                  <a:t>Ưu điểm </a:t>
                </a:r>
                <a:endParaRPr lang="en-IN" sz="2000" b="1" dirty="0">
                  <a:solidFill>
                    <a:schemeClr val="bg1"/>
                  </a:solidFill>
                  <a:latin typeface="Times New Roman" panose="02020603050405020304" pitchFamily="18" charset="0"/>
                  <a:cs typeface="Times New Roman" panose="02020603050405020304" pitchFamily="18" charset="0"/>
                </a:endParaRPr>
              </a:p>
            </p:txBody>
          </p:sp>
          <p:sp>
            <p:nvSpPr>
              <p:cNvPr id="234" name="Freeform: Shape 233">
                <a:extLst>
                  <a:ext uri="{FF2B5EF4-FFF2-40B4-BE49-F238E27FC236}">
                    <a16:creationId xmlns:a16="http://schemas.microsoft.com/office/drawing/2014/main" id="{5DB35E35-3B2E-5F80-EA71-EBB8233FC9B7}"/>
                  </a:ext>
                </a:extLst>
              </p:cNvPr>
              <p:cNvSpPr/>
              <p:nvPr/>
            </p:nvSpPr>
            <p:spPr>
              <a:xfrm>
                <a:off x="6600718" y="1752714"/>
                <a:ext cx="4476964" cy="4717359"/>
              </a:xfrm>
              <a:custGeom>
                <a:avLst/>
                <a:gdLst>
                  <a:gd name="connsiteX0" fmla="*/ 0 w 5417127"/>
                  <a:gd name="connsiteY0" fmla="*/ 0 h 5056909"/>
                  <a:gd name="connsiteX1" fmla="*/ 2715491 w 5417127"/>
                  <a:gd name="connsiteY1" fmla="*/ 221673 h 5056909"/>
                  <a:gd name="connsiteX2" fmla="*/ 5417127 w 5417127"/>
                  <a:gd name="connsiteY2" fmla="*/ 0 h 5056909"/>
                  <a:gd name="connsiteX3" fmla="*/ 5389418 w 5417127"/>
                  <a:gd name="connsiteY3" fmla="*/ 5056909 h 5056909"/>
                  <a:gd name="connsiteX4" fmla="*/ 0 w 5417127"/>
                  <a:gd name="connsiteY4" fmla="*/ 5056909 h 5056909"/>
                  <a:gd name="connsiteX5" fmla="*/ 0 w 5417127"/>
                  <a:gd name="connsiteY5" fmla="*/ 0 h 505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17127" h="5056909">
                    <a:moveTo>
                      <a:pt x="0" y="0"/>
                    </a:moveTo>
                    <a:lnTo>
                      <a:pt x="2715491" y="221673"/>
                    </a:lnTo>
                    <a:lnTo>
                      <a:pt x="5417127" y="0"/>
                    </a:lnTo>
                    <a:lnTo>
                      <a:pt x="5389418" y="5056909"/>
                    </a:lnTo>
                    <a:lnTo>
                      <a:pt x="0" y="5056909"/>
                    </a:lnTo>
                    <a:cubicBezTo>
                      <a:pt x="4618" y="3380509"/>
                      <a:pt x="9237" y="1704109"/>
                      <a:pt x="0" y="0"/>
                    </a:cubicBezTo>
                    <a:close/>
                  </a:path>
                </a:pathLst>
              </a:cu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IN">
                  <a:latin typeface="Times New Roman" panose="02020603050405020304" pitchFamily="18" charset="0"/>
                  <a:cs typeface="Times New Roman" panose="02020603050405020304" pitchFamily="18" charset="0"/>
                </a:endParaRPr>
              </a:p>
            </p:txBody>
          </p:sp>
          <p:sp>
            <p:nvSpPr>
              <p:cNvPr id="235" name="Flowchart: Off-page Connector 234">
                <a:extLst>
                  <a:ext uri="{FF2B5EF4-FFF2-40B4-BE49-F238E27FC236}">
                    <a16:creationId xmlns:a16="http://schemas.microsoft.com/office/drawing/2014/main" id="{B3D9F431-2D14-F4F1-F66E-0B93FEA63C0A}"/>
                  </a:ext>
                </a:extLst>
              </p:cNvPr>
              <p:cNvSpPr/>
              <p:nvPr/>
            </p:nvSpPr>
            <p:spPr>
              <a:xfrm>
                <a:off x="6567615" y="1203115"/>
                <a:ext cx="4543171" cy="618302"/>
              </a:xfrm>
              <a:prstGeom prst="flowChartOffpageConnector">
                <a:avLst/>
              </a:prstGeom>
              <a:solidFill>
                <a:srgbClr val="D07C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IN">
                  <a:latin typeface="Times New Roman" panose="02020603050405020304" pitchFamily="18" charset="0"/>
                  <a:cs typeface="Times New Roman" panose="02020603050405020304" pitchFamily="18" charset="0"/>
                </a:endParaRPr>
              </a:p>
            </p:txBody>
          </p:sp>
          <p:sp>
            <p:nvSpPr>
              <p:cNvPr id="236" name="TextBox 235">
                <a:extLst>
                  <a:ext uri="{FF2B5EF4-FFF2-40B4-BE49-F238E27FC236}">
                    <a16:creationId xmlns:a16="http://schemas.microsoft.com/office/drawing/2014/main" id="{8CC40368-E0B4-7B47-AA98-42693AC3E7C1}"/>
                  </a:ext>
                </a:extLst>
              </p:cNvPr>
              <p:cNvSpPr txBox="1"/>
              <p:nvPr/>
            </p:nvSpPr>
            <p:spPr>
              <a:xfrm>
                <a:off x="7386078" y="1137746"/>
                <a:ext cx="2944505" cy="667388"/>
              </a:xfrm>
              <a:prstGeom prst="rect">
                <a:avLst/>
              </a:prstGeom>
              <a:noFill/>
            </p:spPr>
            <p:txBody>
              <a:bodyPr wrap="square" rtlCol="0">
                <a:spAutoFit/>
              </a:bodyPr>
              <a:lstStyle/>
              <a:p>
                <a:pPr algn="ctr"/>
                <a:r>
                  <a:rPr lang="en-US" sz="2000" b="1">
                    <a:solidFill>
                      <a:schemeClr val="bg1"/>
                    </a:solidFill>
                    <a:latin typeface="Times New Roman" panose="02020603050405020304" pitchFamily="18" charset="0"/>
                    <a:cs typeface="Times New Roman" panose="02020603050405020304" pitchFamily="18" charset="0"/>
                  </a:rPr>
                  <a:t>Nhược điểm  </a:t>
                </a:r>
                <a:endParaRPr lang="en-IN" sz="2000" b="1" dirty="0">
                  <a:solidFill>
                    <a:schemeClr val="bg1"/>
                  </a:solidFill>
                  <a:latin typeface="Times New Roman" panose="02020603050405020304" pitchFamily="18" charset="0"/>
                  <a:cs typeface="Times New Roman" panose="02020603050405020304" pitchFamily="18" charset="0"/>
                </a:endParaRPr>
              </a:p>
            </p:txBody>
          </p:sp>
          <p:grpSp>
            <p:nvGrpSpPr>
              <p:cNvPr id="237" name="Group 236">
                <a:extLst>
                  <a:ext uri="{FF2B5EF4-FFF2-40B4-BE49-F238E27FC236}">
                    <a16:creationId xmlns:a16="http://schemas.microsoft.com/office/drawing/2014/main" id="{53EDFACE-B90F-B77C-3276-404A819D49EA}"/>
                  </a:ext>
                </a:extLst>
              </p:cNvPr>
              <p:cNvGrpSpPr/>
              <p:nvPr/>
            </p:nvGrpSpPr>
            <p:grpSpPr>
              <a:xfrm>
                <a:off x="1290758" y="2150447"/>
                <a:ext cx="9571206" cy="2938071"/>
                <a:chOff x="1290758" y="1999975"/>
                <a:chExt cx="9571206" cy="2938071"/>
              </a:xfrm>
            </p:grpSpPr>
            <p:grpSp>
              <p:nvGrpSpPr>
                <p:cNvPr id="238" name="Group 237">
                  <a:extLst>
                    <a:ext uri="{FF2B5EF4-FFF2-40B4-BE49-F238E27FC236}">
                      <a16:creationId xmlns:a16="http://schemas.microsoft.com/office/drawing/2014/main" id="{A772F72F-1751-C06E-A56F-1AF26D6B4261}"/>
                    </a:ext>
                  </a:extLst>
                </p:cNvPr>
                <p:cNvGrpSpPr/>
                <p:nvPr/>
              </p:nvGrpSpPr>
              <p:grpSpPr>
                <a:xfrm>
                  <a:off x="1290758" y="1999975"/>
                  <a:ext cx="4261245" cy="2938071"/>
                  <a:chOff x="1290758" y="1999975"/>
                  <a:chExt cx="4261245" cy="2938071"/>
                </a:xfrm>
              </p:grpSpPr>
              <p:sp>
                <p:nvSpPr>
                  <p:cNvPr id="247" name="TextBox 246">
                    <a:extLst>
                      <a:ext uri="{FF2B5EF4-FFF2-40B4-BE49-F238E27FC236}">
                        <a16:creationId xmlns:a16="http://schemas.microsoft.com/office/drawing/2014/main" id="{9DE08452-ACC4-90F4-645A-46D18B154C8D}"/>
                      </a:ext>
                    </a:extLst>
                  </p:cNvPr>
                  <p:cNvSpPr txBox="1"/>
                  <p:nvPr/>
                </p:nvSpPr>
                <p:spPr>
                  <a:xfrm>
                    <a:off x="1330037" y="1999975"/>
                    <a:ext cx="4045526" cy="718725"/>
                  </a:xfrm>
                  <a:prstGeom prst="rect">
                    <a:avLst/>
                  </a:prstGeom>
                  <a:noFill/>
                </p:spPr>
                <p:txBody>
                  <a:bodyPr wrap="square" rtlCol="0">
                    <a:spAutoFit/>
                  </a:bodyPr>
                  <a:lstStyle/>
                  <a:p>
                    <a:pPr marL="128588" indent="-128588" algn="just" fontAlgn="base">
                      <a:buFont typeface="Arial" panose="020B0604020202020204" pitchFamily="34" charset="0"/>
                      <a:buChar char="•"/>
                    </a:pPr>
                    <a:r>
                      <a:rPr lang="en-US" sz="1100" b="1">
                        <a:solidFill>
                          <a:schemeClr val="tx1">
                            <a:lumMod val="95000"/>
                            <a:lumOff val="5000"/>
                          </a:schemeClr>
                        </a:solidFill>
                        <a:latin typeface="Times New Roman" panose="02020603050405020304" pitchFamily="18" charset="0"/>
                        <a:cs typeface="Times New Roman" panose="02020603050405020304" pitchFamily="18" charset="0"/>
                      </a:rPr>
                      <a:t>Giao diện siêu bắt mắt phù hợp với phong cách trẻ em</a:t>
                    </a:r>
                    <a:endParaRPr lang="en-US" sz="11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248" name="TextBox 247">
                    <a:extLst>
                      <a:ext uri="{FF2B5EF4-FFF2-40B4-BE49-F238E27FC236}">
                        <a16:creationId xmlns:a16="http://schemas.microsoft.com/office/drawing/2014/main" id="{21CC93C9-CB16-159C-CF78-EA8648CDCF15}"/>
                      </a:ext>
                    </a:extLst>
                  </p:cNvPr>
                  <p:cNvSpPr txBox="1"/>
                  <p:nvPr/>
                </p:nvSpPr>
                <p:spPr>
                  <a:xfrm>
                    <a:off x="1290758" y="2867799"/>
                    <a:ext cx="4045527" cy="718725"/>
                  </a:xfrm>
                  <a:prstGeom prst="rect">
                    <a:avLst/>
                  </a:prstGeom>
                  <a:noFill/>
                </p:spPr>
                <p:txBody>
                  <a:bodyPr wrap="square" rtlCol="0">
                    <a:spAutoFit/>
                  </a:bodyPr>
                  <a:lstStyle/>
                  <a:p>
                    <a:pPr marL="128588" indent="-128588" algn="just" fontAlgn="base">
                      <a:buFont typeface="Arial" panose="020B0604020202020204" pitchFamily="34" charset="0"/>
                      <a:buChar char="•"/>
                    </a:pPr>
                    <a:r>
                      <a:rPr lang="en-US" sz="1100" b="1">
                        <a:solidFill>
                          <a:schemeClr val="tx1">
                            <a:lumMod val="95000"/>
                            <a:lumOff val="5000"/>
                          </a:schemeClr>
                        </a:solidFill>
                        <a:latin typeface="Times New Roman" panose="02020603050405020304" pitchFamily="18" charset="0"/>
                        <a:cs typeface="Times New Roman" panose="02020603050405020304" pitchFamily="18" charset="0"/>
                      </a:rPr>
                      <a:t>Mọi chức năng hoạt động tốt và hiệu quả</a:t>
                    </a:r>
                    <a:endParaRPr lang="en-US" sz="11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249" name="TextBox 248">
                    <a:extLst>
                      <a:ext uri="{FF2B5EF4-FFF2-40B4-BE49-F238E27FC236}">
                        <a16:creationId xmlns:a16="http://schemas.microsoft.com/office/drawing/2014/main" id="{D7C4CC49-B48B-BECA-FF02-0B9D87E7E8F4}"/>
                      </a:ext>
                    </a:extLst>
                  </p:cNvPr>
                  <p:cNvSpPr txBox="1"/>
                  <p:nvPr/>
                </p:nvSpPr>
                <p:spPr>
                  <a:xfrm>
                    <a:off x="1330037" y="3586524"/>
                    <a:ext cx="4045527" cy="436369"/>
                  </a:xfrm>
                  <a:prstGeom prst="rect">
                    <a:avLst/>
                  </a:prstGeom>
                  <a:noFill/>
                </p:spPr>
                <p:txBody>
                  <a:bodyPr wrap="square" rtlCol="0">
                    <a:spAutoFit/>
                  </a:bodyPr>
                  <a:lstStyle/>
                  <a:p>
                    <a:pPr marL="128588" indent="-128588" algn="just" fontAlgn="base">
                      <a:buFont typeface="Arial" panose="020B0604020202020204" pitchFamily="34" charset="0"/>
                      <a:buChar char="•"/>
                    </a:pPr>
                    <a:r>
                      <a:rPr lang="en-US" sz="1100" b="1">
                        <a:solidFill>
                          <a:schemeClr val="tx1">
                            <a:lumMod val="95000"/>
                            <a:lumOff val="5000"/>
                          </a:schemeClr>
                        </a:solidFill>
                        <a:latin typeface="Times New Roman" panose="02020603050405020304" pitchFamily="18" charset="0"/>
                        <a:cs typeface="Times New Roman" panose="02020603050405020304" pitchFamily="18" charset="0"/>
                      </a:rPr>
                      <a:t>Sử dụng công nghệ mới</a:t>
                    </a:r>
                    <a:endParaRPr lang="en-US" sz="11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250" name="TextBox 249">
                    <a:extLst>
                      <a:ext uri="{FF2B5EF4-FFF2-40B4-BE49-F238E27FC236}">
                        <a16:creationId xmlns:a16="http://schemas.microsoft.com/office/drawing/2014/main" id="{8ED7A3CC-B4A4-89A6-96F2-C085318D3889}"/>
                      </a:ext>
                    </a:extLst>
                  </p:cNvPr>
                  <p:cNvSpPr txBox="1"/>
                  <p:nvPr/>
                </p:nvSpPr>
                <p:spPr>
                  <a:xfrm>
                    <a:off x="1330037" y="4219321"/>
                    <a:ext cx="4221966" cy="718725"/>
                  </a:xfrm>
                  <a:prstGeom prst="rect">
                    <a:avLst/>
                  </a:prstGeom>
                  <a:noFill/>
                </p:spPr>
                <p:txBody>
                  <a:bodyPr wrap="square" rtlCol="0">
                    <a:spAutoFit/>
                  </a:bodyPr>
                  <a:lstStyle/>
                  <a:p>
                    <a:pPr marL="128588" indent="-128588" algn="just" fontAlgn="base">
                      <a:buFont typeface="Arial" panose="020B0604020202020204" pitchFamily="34" charset="0"/>
                      <a:buChar char="•"/>
                    </a:pPr>
                    <a:r>
                      <a:rPr lang="en-US" sz="1100" b="1">
                        <a:solidFill>
                          <a:schemeClr val="tx1">
                            <a:lumMod val="95000"/>
                            <a:lumOff val="5000"/>
                          </a:schemeClr>
                        </a:solidFill>
                        <a:latin typeface="Times New Roman" panose="02020603050405020304" pitchFamily="18" charset="0"/>
                        <a:cs typeface="Times New Roman" panose="02020603050405020304" pitchFamily="18" charset="0"/>
                      </a:rPr>
                      <a:t>Quản lý hiệu quả các chức năng phù hợp với nhu cầu thị trường</a:t>
                    </a:r>
                    <a:endParaRPr lang="en-US" sz="11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grpSp>
            <p:grpSp>
              <p:nvGrpSpPr>
                <p:cNvPr id="239" name="Group 238">
                  <a:extLst>
                    <a:ext uri="{FF2B5EF4-FFF2-40B4-BE49-F238E27FC236}">
                      <a16:creationId xmlns:a16="http://schemas.microsoft.com/office/drawing/2014/main" id="{73000A5B-7DAF-D7DD-F371-FEFD0652DA81}"/>
                    </a:ext>
                  </a:extLst>
                </p:cNvPr>
                <p:cNvGrpSpPr/>
                <p:nvPr/>
              </p:nvGrpSpPr>
              <p:grpSpPr>
                <a:xfrm>
                  <a:off x="6816437" y="1999975"/>
                  <a:ext cx="4045527" cy="1069401"/>
                  <a:chOff x="6816437" y="1999975"/>
                  <a:chExt cx="4045527" cy="1069401"/>
                </a:xfrm>
              </p:grpSpPr>
              <p:sp>
                <p:nvSpPr>
                  <p:cNvPr id="240" name="TextBox 239">
                    <a:extLst>
                      <a:ext uri="{FF2B5EF4-FFF2-40B4-BE49-F238E27FC236}">
                        <a16:creationId xmlns:a16="http://schemas.microsoft.com/office/drawing/2014/main" id="{D01D3906-21D5-59DE-2580-3837BA2B1B26}"/>
                      </a:ext>
                    </a:extLst>
                  </p:cNvPr>
                  <p:cNvSpPr txBox="1"/>
                  <p:nvPr/>
                </p:nvSpPr>
                <p:spPr>
                  <a:xfrm>
                    <a:off x="6816437" y="1999975"/>
                    <a:ext cx="4045527" cy="718725"/>
                  </a:xfrm>
                  <a:prstGeom prst="rect">
                    <a:avLst/>
                  </a:prstGeom>
                  <a:noFill/>
                </p:spPr>
                <p:txBody>
                  <a:bodyPr wrap="square" rtlCol="0">
                    <a:spAutoFit/>
                  </a:bodyPr>
                  <a:lstStyle/>
                  <a:p>
                    <a:pPr marL="128588" indent="-128588" algn="just" fontAlgn="base">
                      <a:buFont typeface="Arial" panose="020B0604020202020204" pitchFamily="34" charset="0"/>
                      <a:buChar char="•"/>
                    </a:pPr>
                    <a:r>
                      <a:rPr lang="en-US" sz="1100" b="1">
                        <a:solidFill>
                          <a:schemeClr val="tx1">
                            <a:lumMod val="95000"/>
                            <a:lumOff val="5000"/>
                          </a:schemeClr>
                        </a:solidFill>
                        <a:latin typeface="Times New Roman" panose="02020603050405020304" pitchFamily="18" charset="0"/>
                        <a:cs typeface="Times New Roman" panose="02020603050405020304" pitchFamily="18" charset="0"/>
                      </a:rPr>
                      <a:t>Cần cải thiện các vấn đề liên quan đến bảo mật</a:t>
                    </a:r>
                    <a:endParaRPr lang="en-US" sz="11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241" name="TextBox 240">
                    <a:extLst>
                      <a:ext uri="{FF2B5EF4-FFF2-40B4-BE49-F238E27FC236}">
                        <a16:creationId xmlns:a16="http://schemas.microsoft.com/office/drawing/2014/main" id="{EDBBC142-12A4-AD1E-E5D4-24B94D7830BB}"/>
                      </a:ext>
                    </a:extLst>
                  </p:cNvPr>
                  <p:cNvSpPr txBox="1"/>
                  <p:nvPr/>
                </p:nvSpPr>
                <p:spPr>
                  <a:xfrm>
                    <a:off x="6816437" y="2633007"/>
                    <a:ext cx="4045527" cy="436369"/>
                  </a:xfrm>
                  <a:prstGeom prst="rect">
                    <a:avLst/>
                  </a:prstGeom>
                  <a:noFill/>
                </p:spPr>
                <p:txBody>
                  <a:bodyPr wrap="square" rtlCol="0">
                    <a:spAutoFit/>
                  </a:bodyPr>
                  <a:lstStyle/>
                  <a:p>
                    <a:pPr marL="128588" indent="-128588" algn="just" fontAlgn="base">
                      <a:buFont typeface="Arial" panose="020B0604020202020204" pitchFamily="34" charset="0"/>
                      <a:buChar char="•"/>
                    </a:pPr>
                    <a:r>
                      <a:rPr lang="en-US" sz="1100" b="1">
                        <a:solidFill>
                          <a:schemeClr val="tx1">
                            <a:lumMod val="95000"/>
                            <a:lumOff val="5000"/>
                          </a:schemeClr>
                        </a:solidFill>
                        <a:latin typeface="Times New Roman" panose="02020603050405020304" pitchFamily="18" charset="0"/>
                        <a:cs typeface="Times New Roman" panose="02020603050405020304" pitchFamily="18" charset="0"/>
                      </a:rPr>
                      <a:t>Chưa deploy lên server</a:t>
                    </a:r>
                    <a:endParaRPr lang="en-US" sz="11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grpSp>
          </p:grpSp>
        </p:grpSp>
        <p:grpSp>
          <p:nvGrpSpPr>
            <p:cNvPr id="224" name="Group 223">
              <a:extLst>
                <a:ext uri="{FF2B5EF4-FFF2-40B4-BE49-F238E27FC236}">
                  <a16:creationId xmlns:a16="http://schemas.microsoft.com/office/drawing/2014/main" id="{899D2E39-8BCC-E2A7-9B02-D0193779F371}"/>
                </a:ext>
              </a:extLst>
            </p:cNvPr>
            <p:cNvGrpSpPr/>
            <p:nvPr/>
          </p:nvGrpSpPr>
          <p:grpSpPr>
            <a:xfrm>
              <a:off x="5485709" y="3446222"/>
              <a:ext cx="1220583" cy="1220583"/>
              <a:chOff x="5485709" y="3446222"/>
              <a:chExt cx="1220583" cy="1220583"/>
            </a:xfrm>
          </p:grpSpPr>
          <p:grpSp>
            <p:nvGrpSpPr>
              <p:cNvPr id="226" name="Group 225">
                <a:extLst>
                  <a:ext uri="{FF2B5EF4-FFF2-40B4-BE49-F238E27FC236}">
                    <a16:creationId xmlns:a16="http://schemas.microsoft.com/office/drawing/2014/main" id="{9EB4BB26-9F5D-F040-F167-40FB0631B76B}"/>
                  </a:ext>
                </a:extLst>
              </p:cNvPr>
              <p:cNvGrpSpPr/>
              <p:nvPr/>
            </p:nvGrpSpPr>
            <p:grpSpPr>
              <a:xfrm>
                <a:off x="5485709" y="3446222"/>
                <a:ext cx="1220583" cy="1220583"/>
                <a:chOff x="1720490" y="3147817"/>
                <a:chExt cx="1423296" cy="1423296"/>
              </a:xfrm>
            </p:grpSpPr>
            <p:sp>
              <p:nvSpPr>
                <p:cNvPr id="228" name="Oval 227">
                  <a:extLst>
                    <a:ext uri="{FF2B5EF4-FFF2-40B4-BE49-F238E27FC236}">
                      <a16:creationId xmlns:a16="http://schemas.microsoft.com/office/drawing/2014/main" id="{564ACFFD-7E3D-4467-3CC4-E8DF8A872451}"/>
                    </a:ext>
                  </a:extLst>
                </p:cNvPr>
                <p:cNvSpPr/>
                <p:nvPr/>
              </p:nvSpPr>
              <p:spPr>
                <a:xfrm>
                  <a:off x="1720490" y="3147817"/>
                  <a:ext cx="1423296" cy="1423296"/>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229" name="Oval 228">
                  <a:extLst>
                    <a:ext uri="{FF2B5EF4-FFF2-40B4-BE49-F238E27FC236}">
                      <a16:creationId xmlns:a16="http://schemas.microsoft.com/office/drawing/2014/main" id="{A25EAC59-DD7D-4526-D3FE-A0D2E5286CCA}"/>
                    </a:ext>
                  </a:extLst>
                </p:cNvPr>
                <p:cNvSpPr/>
                <p:nvPr/>
              </p:nvSpPr>
              <p:spPr>
                <a:xfrm>
                  <a:off x="1855462" y="3282789"/>
                  <a:ext cx="1153352" cy="115335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230" name="Oval 229">
                  <a:extLst>
                    <a:ext uri="{FF2B5EF4-FFF2-40B4-BE49-F238E27FC236}">
                      <a16:creationId xmlns:a16="http://schemas.microsoft.com/office/drawing/2014/main" id="{2E331A83-3420-8273-872C-02C63F01E8B8}"/>
                    </a:ext>
                  </a:extLst>
                </p:cNvPr>
                <p:cNvSpPr/>
                <p:nvPr/>
              </p:nvSpPr>
              <p:spPr>
                <a:xfrm>
                  <a:off x="1972040" y="3399367"/>
                  <a:ext cx="920196" cy="920196"/>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solidFill>
                      <a:schemeClr val="tx1">
                        <a:lumMod val="95000"/>
                        <a:lumOff val="5000"/>
                      </a:schemeClr>
                    </a:solidFill>
                    <a:latin typeface="Times New Roman" panose="02020603050405020304" pitchFamily="18" charset="0"/>
                    <a:cs typeface="Times New Roman" panose="02020603050405020304" pitchFamily="18" charset="0"/>
                  </a:endParaRPr>
                </a:p>
              </p:txBody>
            </p:sp>
          </p:grpSp>
          <p:pic>
            <p:nvPicPr>
              <p:cNvPr id="227" name="Picture 2" descr="Earth ">
                <a:extLst>
                  <a:ext uri="{FF2B5EF4-FFF2-40B4-BE49-F238E27FC236}">
                    <a16:creationId xmlns:a16="http://schemas.microsoft.com/office/drawing/2014/main" id="{17B146CF-2413-2197-CADE-9B70B000AC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0720" y="3721233"/>
                <a:ext cx="670560" cy="670560"/>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10284559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5"/>
                                        </p:tgtEl>
                                        <p:attrNameLst>
                                          <p:attrName>style.visibility</p:attrName>
                                        </p:attrNameLst>
                                      </p:cBhvr>
                                      <p:to>
                                        <p:strVal val="visible"/>
                                      </p:to>
                                    </p:set>
                                    <p:anim calcmode="lin" valueType="num">
                                      <p:cBhvr additive="base">
                                        <p:cTn id="7" dur="500" fill="hold"/>
                                        <p:tgtEl>
                                          <p:spTgt spid="225"/>
                                        </p:tgtEl>
                                        <p:attrNameLst>
                                          <p:attrName>ppt_x</p:attrName>
                                        </p:attrNameLst>
                                      </p:cBhvr>
                                      <p:tavLst>
                                        <p:tav tm="0">
                                          <p:val>
                                            <p:strVal val="#ppt_x"/>
                                          </p:val>
                                        </p:tav>
                                        <p:tav tm="100000">
                                          <p:val>
                                            <p:strVal val="#ppt_x"/>
                                          </p:val>
                                        </p:tav>
                                      </p:tavLst>
                                    </p:anim>
                                    <p:anim calcmode="lin" valueType="num">
                                      <p:cBhvr additive="base">
                                        <p:cTn id="8" dur="500" fill="hold"/>
                                        <p:tgtEl>
                                          <p:spTgt spid="2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222"/>
                                        </p:tgtEl>
                                        <p:attrNameLst>
                                          <p:attrName>style.visibility</p:attrName>
                                        </p:attrNameLst>
                                      </p:cBhvr>
                                      <p:to>
                                        <p:strVal val="visible"/>
                                      </p:to>
                                    </p:set>
                                    <p:animEffect transition="in" filter="circle(in)">
                                      <p:cBhvr>
                                        <p:cTn id="17" dur="2000"/>
                                        <p:tgtEl>
                                          <p:spTgt spid="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2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58893BA-37F0-6C43-9EFC-03B51DF3C125}"/>
              </a:ext>
            </a:extLst>
          </p:cNvPr>
          <p:cNvSpPr/>
          <p:nvPr/>
        </p:nvSpPr>
        <p:spPr>
          <a:xfrm>
            <a:off x="412955" y="1117574"/>
            <a:ext cx="7152968" cy="2730356"/>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3EA7E1F8-6EB2-F1E4-4D3C-746187D482D2}"/>
              </a:ext>
            </a:extLst>
          </p:cNvPr>
          <p:cNvSpPr/>
          <p:nvPr/>
        </p:nvSpPr>
        <p:spPr>
          <a:xfrm>
            <a:off x="828989" y="464574"/>
            <a:ext cx="4092678" cy="830997"/>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Google Shape;225;p36"/>
          <p:cNvSpPr txBox="1">
            <a:spLocks noGrp="1"/>
          </p:cNvSpPr>
          <p:nvPr>
            <p:ph type="title"/>
          </p:nvPr>
        </p:nvSpPr>
        <p:spPr>
          <a:xfrm>
            <a:off x="1069667" y="544874"/>
            <a:ext cx="7704000"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latin typeface="Times New Roman" panose="02020603050405020304" pitchFamily="18" charset="0"/>
                <a:cs typeface="Times New Roman" panose="02020603050405020304" pitchFamily="18" charset="0"/>
              </a:rPr>
              <a:t>Hướng phát triển</a:t>
            </a:r>
            <a:endParaRPr>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C2E3CE79-854D-9B33-4EA8-0C3A86B9E4FF}"/>
              </a:ext>
            </a:extLst>
          </p:cNvPr>
          <p:cNvSpPr txBox="1"/>
          <p:nvPr/>
        </p:nvSpPr>
        <p:spPr>
          <a:xfrm>
            <a:off x="828989" y="1512276"/>
            <a:ext cx="4347665" cy="1077218"/>
          </a:xfrm>
          <a:prstGeom prst="rect">
            <a:avLst/>
          </a:prstGeom>
          <a:noFill/>
        </p:spPr>
        <p:txBody>
          <a:bodyPr wrap="none" rtlCol="0">
            <a:spAutoFit/>
          </a:bodyPr>
          <a:lstStyle/>
          <a:p>
            <a:pPr marL="285750" lvl="0" indent="-285750" fontAlgn="base">
              <a:buFont typeface="Arial" panose="020B0604020202020204" pitchFamily="34" charset="0"/>
              <a:buChar char="•"/>
            </a:pPr>
            <a:r>
              <a:rPr lang="en-US" sz="1600"/>
              <a:t>Tích hợp api vận chuyển bên thứ ba</a:t>
            </a:r>
          </a:p>
          <a:p>
            <a:pPr marL="285750" lvl="0" indent="-285750" fontAlgn="base">
              <a:buFont typeface="Arial" panose="020B0604020202020204" pitchFamily="34" charset="0"/>
              <a:buChar char="•"/>
            </a:pPr>
            <a:r>
              <a:rPr lang="en-US" sz="1600"/>
              <a:t>Deploy lên server thực tế.</a:t>
            </a:r>
          </a:p>
          <a:p>
            <a:pPr marL="285750" indent="-285750" fontAlgn="base">
              <a:buFont typeface="Arial" panose="020B0604020202020204" pitchFamily="34" charset="0"/>
              <a:buChar char="•"/>
            </a:pPr>
            <a:r>
              <a:rPr lang="en-US" sz="1600"/>
              <a:t>Cải thiện hiệu suất cho website.</a:t>
            </a:r>
          </a:p>
          <a:p>
            <a:pPr marL="285750" lvl="0" indent="-285750" fontAlgn="base">
              <a:buFont typeface="Arial" panose="020B0604020202020204" pitchFamily="34" charset="0"/>
              <a:buChar char="•"/>
            </a:pPr>
            <a:r>
              <a:rPr lang="en-US" sz="1600"/>
              <a:t>Tích hợp AI mạnh hơn để gợi ý sản phẩm.</a:t>
            </a:r>
          </a:p>
        </p:txBody>
      </p:sp>
    </p:spTree>
    <p:extLst>
      <p:ext uri="{BB962C8B-B14F-4D97-AF65-F5344CB8AC3E}">
        <p14:creationId xmlns:p14="http://schemas.microsoft.com/office/powerpoint/2010/main" val="5342146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5"/>
                                        </p:tgtEl>
                                        <p:attrNameLst>
                                          <p:attrName>style.visibility</p:attrName>
                                        </p:attrNameLst>
                                      </p:cBhvr>
                                      <p:to>
                                        <p:strVal val="visible"/>
                                      </p:to>
                                    </p:set>
                                    <p:anim calcmode="lin" valueType="num">
                                      <p:cBhvr additive="base">
                                        <p:cTn id="11" dur="500" fill="hold"/>
                                        <p:tgtEl>
                                          <p:spTgt spid="225"/>
                                        </p:tgtEl>
                                        <p:attrNameLst>
                                          <p:attrName>ppt_x</p:attrName>
                                        </p:attrNameLst>
                                      </p:cBhvr>
                                      <p:tavLst>
                                        <p:tav tm="0">
                                          <p:val>
                                            <p:strVal val="#ppt_x"/>
                                          </p:val>
                                        </p:tav>
                                        <p:tav tm="100000">
                                          <p:val>
                                            <p:strVal val="#ppt_x"/>
                                          </p:val>
                                        </p:tav>
                                      </p:tavLst>
                                    </p:anim>
                                    <p:anim calcmode="lin" valueType="num">
                                      <p:cBhvr additive="base">
                                        <p:cTn id="12" dur="500" fill="hold"/>
                                        <p:tgtEl>
                                          <p:spTgt spid="22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225" grpId="0"/>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3" name="Google Shape;403;p49"/>
          <p:cNvSpPr txBox="1">
            <a:spLocks noGrp="1"/>
          </p:cNvSpPr>
          <p:nvPr>
            <p:ph type="title"/>
          </p:nvPr>
        </p:nvSpPr>
        <p:spPr>
          <a:xfrm>
            <a:off x="789431" y="1708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latin typeface="Times New Roman" panose="02020603050405020304" pitchFamily="18" charset="0"/>
                <a:cs typeface="Times New Roman" panose="02020603050405020304" pitchFamily="18" charset="0"/>
              </a:rPr>
              <a:t>Xin chân thành cảm ơn quý thầy cô đã lắng nghe</a:t>
            </a:r>
            <a:endParaRPr sz="4000">
              <a:latin typeface="Times New Roman" panose="02020603050405020304" pitchFamily="18" charset="0"/>
              <a:cs typeface="Times New Roman" panose="02020603050405020304" pitchFamily="18" charset="0"/>
            </a:endParaRPr>
          </a:p>
        </p:txBody>
      </p:sp>
      <p:pic>
        <p:nvPicPr>
          <p:cNvPr id="4" name="Google Shape;397;p48">
            <a:extLst>
              <a:ext uri="{FF2B5EF4-FFF2-40B4-BE49-F238E27FC236}">
                <a16:creationId xmlns:a16="http://schemas.microsoft.com/office/drawing/2014/main" id="{B15AA254-92FA-7789-FB5B-03B7739BB481}"/>
              </a:ext>
            </a:extLst>
          </p:cNvPr>
          <p:cNvPicPr preferRelativeResize="0"/>
          <p:nvPr/>
        </p:nvPicPr>
        <p:blipFill rotWithShape="1">
          <a:blip r:embed="rId3">
            <a:alphaModFix/>
          </a:blip>
          <a:srcRect l="31320" t="3409" r="9651" b="6638"/>
          <a:stretch/>
        </p:blipFill>
        <p:spPr>
          <a:xfrm flipH="1">
            <a:off x="8036852" y="3032698"/>
            <a:ext cx="1107148" cy="2110802"/>
          </a:xfrm>
          <a:prstGeom prst="rect">
            <a:avLst/>
          </a:prstGeom>
          <a:noFill/>
          <a:ln>
            <a:noFill/>
          </a:ln>
        </p:spPr>
      </p:pic>
      <p:pic>
        <p:nvPicPr>
          <p:cNvPr id="5" name="Google Shape;394;p48">
            <a:extLst>
              <a:ext uri="{FF2B5EF4-FFF2-40B4-BE49-F238E27FC236}">
                <a16:creationId xmlns:a16="http://schemas.microsoft.com/office/drawing/2014/main" id="{4264680B-670F-E4E9-F525-FEBFDF2D08EB}"/>
              </a:ext>
            </a:extLst>
          </p:cNvPr>
          <p:cNvPicPr preferRelativeResize="0"/>
          <p:nvPr/>
        </p:nvPicPr>
        <p:blipFill rotWithShape="1">
          <a:blip r:embed="rId4">
            <a:alphaModFix/>
          </a:blip>
          <a:srcRect l="8663" r="6316" b="22372"/>
          <a:stretch/>
        </p:blipFill>
        <p:spPr>
          <a:xfrm rot="5400000" flipH="1">
            <a:off x="-625950" y="777225"/>
            <a:ext cx="2706824" cy="1454925"/>
          </a:xfrm>
          <a:prstGeom prst="rect">
            <a:avLst/>
          </a:prstGeom>
          <a:noFill/>
          <a:ln>
            <a:noFill/>
          </a:ln>
        </p:spPr>
      </p:pic>
      <p:pic>
        <p:nvPicPr>
          <p:cNvPr id="4098" name="Picture 2">
            <a:extLst>
              <a:ext uri="{FF2B5EF4-FFF2-40B4-BE49-F238E27FC236}">
                <a16:creationId xmlns:a16="http://schemas.microsoft.com/office/drawing/2014/main" id="{86A54595-C156-E21B-4EA4-A525201F03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50194" y="0"/>
            <a:ext cx="2200275" cy="165020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B6EBDAE7-6FC2-FD96-E38D-8F2BD689AA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3725" y="921544"/>
            <a:ext cx="2200275" cy="165020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24929599-AF41-8591-207C-307CBE06BC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81675" y="3493294"/>
            <a:ext cx="2200275" cy="165020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0FF772F3-FB6E-DB10-94AD-D988D67440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2648016"/>
            <a:ext cx="2200275" cy="165020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a:extLst>
              <a:ext uri="{FF2B5EF4-FFF2-40B4-BE49-F238E27FC236}">
                <a16:creationId xmlns:a16="http://schemas.microsoft.com/office/drawing/2014/main" id="{C3241113-DFEE-EBA5-B8CF-F92D80660E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0"/>
            <a:ext cx="2200275" cy="165020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D7C8DD53-3EC7-7947-E87F-7EE28F43461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62188" y="3501694"/>
            <a:ext cx="2200275" cy="165020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9" name="Google Shape;149;p29"/>
          <p:cNvSpPr txBox="1">
            <a:spLocks noGrp="1"/>
          </p:cNvSpPr>
          <p:nvPr>
            <p:ph type="subTitle" idx="1"/>
          </p:nvPr>
        </p:nvSpPr>
        <p:spPr>
          <a:xfrm>
            <a:off x="3146500" y="3963950"/>
            <a:ext cx="4193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panose="02020603050405020304" pitchFamily="18" charset="0"/>
                <a:cs typeface="Times New Roman" panose="02020603050405020304" pitchFamily="18" charset="0"/>
              </a:rPr>
              <a:t>GVHD: ThS. Nguyễn Minh Đạo</a:t>
            </a:r>
            <a:endParaRPr b="1">
              <a:latin typeface="Times New Roman" panose="02020603050405020304" pitchFamily="18" charset="0"/>
              <a:cs typeface="Times New Roman" panose="02020603050405020304" pitchFamily="18" charset="0"/>
            </a:endParaRPr>
          </a:p>
        </p:txBody>
      </p:sp>
      <p:pic>
        <p:nvPicPr>
          <p:cNvPr id="150" name="Google Shape;150;p29"/>
          <p:cNvPicPr preferRelativeResize="0"/>
          <p:nvPr/>
        </p:nvPicPr>
        <p:blipFill rotWithShape="1">
          <a:blip r:embed="rId3">
            <a:alphaModFix/>
          </a:blip>
          <a:srcRect l="214" r="6318" b="22372"/>
          <a:stretch/>
        </p:blipFill>
        <p:spPr>
          <a:xfrm rot="-5400000">
            <a:off x="6947463" y="1851312"/>
            <a:ext cx="2975850" cy="1454925"/>
          </a:xfrm>
          <a:prstGeom prst="rect">
            <a:avLst/>
          </a:prstGeom>
          <a:noFill/>
          <a:ln>
            <a:noFill/>
          </a:ln>
        </p:spPr>
      </p:pic>
      <p:cxnSp>
        <p:nvCxnSpPr>
          <p:cNvPr id="151" name="Google Shape;151;p29"/>
          <p:cNvCxnSpPr/>
          <p:nvPr/>
        </p:nvCxnSpPr>
        <p:spPr>
          <a:xfrm>
            <a:off x="864450" y="4201850"/>
            <a:ext cx="1794000" cy="0"/>
          </a:xfrm>
          <a:prstGeom prst="straightConnector1">
            <a:avLst/>
          </a:prstGeom>
          <a:noFill/>
          <a:ln w="9525" cap="flat" cmpd="sng">
            <a:solidFill>
              <a:schemeClr val="accent1"/>
            </a:solidFill>
            <a:prstDash val="solid"/>
            <a:round/>
            <a:headEnd type="none" w="med" len="med"/>
            <a:tailEnd type="triangle" w="med" len="med"/>
          </a:ln>
        </p:spPr>
      </p:cxnSp>
      <p:pic>
        <p:nvPicPr>
          <p:cNvPr id="152" name="Google Shape;152;p29"/>
          <p:cNvPicPr preferRelativeResize="0"/>
          <p:nvPr/>
        </p:nvPicPr>
        <p:blipFill rotWithShape="1">
          <a:blip r:embed="rId4">
            <a:alphaModFix/>
          </a:blip>
          <a:srcRect l="31320" t="3409" r="9651" b="6638"/>
          <a:stretch/>
        </p:blipFill>
        <p:spPr>
          <a:xfrm>
            <a:off x="0" y="138650"/>
            <a:ext cx="1165474" cy="2221998"/>
          </a:xfrm>
          <a:prstGeom prst="rect">
            <a:avLst/>
          </a:prstGeom>
          <a:noFill/>
          <a:ln>
            <a:noFill/>
          </a:ln>
        </p:spPr>
      </p:pic>
      <p:pic>
        <p:nvPicPr>
          <p:cNvPr id="1028" name="Picture 4" descr="HCMUTE Courseware overview – AML">
            <a:extLst>
              <a:ext uri="{FF2B5EF4-FFF2-40B4-BE49-F238E27FC236}">
                <a16:creationId xmlns:a16="http://schemas.microsoft.com/office/drawing/2014/main" id="{E396993F-056F-9874-DB5D-6CEC8713A1E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61541" y="0"/>
            <a:ext cx="6610662" cy="1613644"/>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48;p29">
            <a:extLst>
              <a:ext uri="{FF2B5EF4-FFF2-40B4-BE49-F238E27FC236}">
                <a16:creationId xmlns:a16="http://schemas.microsoft.com/office/drawing/2014/main" id="{D9AFC9F0-6CD1-A936-E65B-970DB9603512}"/>
              </a:ext>
            </a:extLst>
          </p:cNvPr>
          <p:cNvSpPr txBox="1">
            <a:spLocks/>
          </p:cNvSpPr>
          <p:nvPr/>
        </p:nvSpPr>
        <p:spPr>
          <a:xfrm>
            <a:off x="1132609" y="1387499"/>
            <a:ext cx="6356969" cy="184407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1919"/>
              </a:buClr>
              <a:buSzPts val="5200"/>
              <a:buFont typeface="Albert Sans"/>
              <a:buNone/>
              <a:defRPr sz="5000" b="1" i="0" u="none" strike="noStrike" cap="none">
                <a:solidFill>
                  <a:schemeClr val="dk1"/>
                </a:solidFill>
                <a:latin typeface="Albert Sans"/>
                <a:ea typeface="Albert Sans"/>
                <a:cs typeface="Albert Sans"/>
                <a:sym typeface="Albert Sans"/>
              </a:defRPr>
            </a:lvl1pPr>
            <a:lvl2pPr marR="0" lvl="1" algn="ctr" rtl="0">
              <a:lnSpc>
                <a:spcPct val="100000"/>
              </a:lnSpc>
              <a:spcBef>
                <a:spcPts val="0"/>
              </a:spcBef>
              <a:spcAft>
                <a:spcPts val="0"/>
              </a:spcAft>
              <a:buClr>
                <a:srgbClr val="191919"/>
              </a:buClr>
              <a:buSzPts val="5200"/>
              <a:buFont typeface="Albert Sans"/>
              <a:buNone/>
              <a:defRPr sz="5200" b="1" i="0" u="none" strike="noStrike" cap="none">
                <a:solidFill>
                  <a:srgbClr val="191919"/>
                </a:solidFill>
                <a:latin typeface="Albert Sans"/>
                <a:ea typeface="Albert Sans"/>
                <a:cs typeface="Albert Sans"/>
                <a:sym typeface="Albert Sans"/>
              </a:defRPr>
            </a:lvl2pPr>
            <a:lvl3pPr marR="0" lvl="2" algn="ctr" rtl="0">
              <a:lnSpc>
                <a:spcPct val="100000"/>
              </a:lnSpc>
              <a:spcBef>
                <a:spcPts val="0"/>
              </a:spcBef>
              <a:spcAft>
                <a:spcPts val="0"/>
              </a:spcAft>
              <a:buClr>
                <a:srgbClr val="191919"/>
              </a:buClr>
              <a:buSzPts val="5200"/>
              <a:buFont typeface="Albert Sans"/>
              <a:buNone/>
              <a:defRPr sz="5200" b="1" i="0" u="none" strike="noStrike" cap="none">
                <a:solidFill>
                  <a:srgbClr val="191919"/>
                </a:solidFill>
                <a:latin typeface="Albert Sans"/>
                <a:ea typeface="Albert Sans"/>
                <a:cs typeface="Albert Sans"/>
                <a:sym typeface="Albert Sans"/>
              </a:defRPr>
            </a:lvl3pPr>
            <a:lvl4pPr marR="0" lvl="3" algn="ctr" rtl="0">
              <a:lnSpc>
                <a:spcPct val="100000"/>
              </a:lnSpc>
              <a:spcBef>
                <a:spcPts val="0"/>
              </a:spcBef>
              <a:spcAft>
                <a:spcPts val="0"/>
              </a:spcAft>
              <a:buClr>
                <a:srgbClr val="191919"/>
              </a:buClr>
              <a:buSzPts val="5200"/>
              <a:buFont typeface="Albert Sans"/>
              <a:buNone/>
              <a:defRPr sz="5200" b="1" i="0" u="none" strike="noStrike" cap="none">
                <a:solidFill>
                  <a:srgbClr val="191919"/>
                </a:solidFill>
                <a:latin typeface="Albert Sans"/>
                <a:ea typeface="Albert Sans"/>
                <a:cs typeface="Albert Sans"/>
                <a:sym typeface="Albert Sans"/>
              </a:defRPr>
            </a:lvl4pPr>
            <a:lvl5pPr marR="0" lvl="4" algn="ctr" rtl="0">
              <a:lnSpc>
                <a:spcPct val="100000"/>
              </a:lnSpc>
              <a:spcBef>
                <a:spcPts val="0"/>
              </a:spcBef>
              <a:spcAft>
                <a:spcPts val="0"/>
              </a:spcAft>
              <a:buClr>
                <a:srgbClr val="191919"/>
              </a:buClr>
              <a:buSzPts val="5200"/>
              <a:buFont typeface="Albert Sans"/>
              <a:buNone/>
              <a:defRPr sz="5200" b="1" i="0" u="none" strike="noStrike" cap="none">
                <a:solidFill>
                  <a:srgbClr val="191919"/>
                </a:solidFill>
                <a:latin typeface="Albert Sans"/>
                <a:ea typeface="Albert Sans"/>
                <a:cs typeface="Albert Sans"/>
                <a:sym typeface="Albert Sans"/>
              </a:defRPr>
            </a:lvl5pPr>
            <a:lvl6pPr marR="0" lvl="5" algn="ctr" rtl="0">
              <a:lnSpc>
                <a:spcPct val="100000"/>
              </a:lnSpc>
              <a:spcBef>
                <a:spcPts val="0"/>
              </a:spcBef>
              <a:spcAft>
                <a:spcPts val="0"/>
              </a:spcAft>
              <a:buClr>
                <a:srgbClr val="191919"/>
              </a:buClr>
              <a:buSzPts val="5200"/>
              <a:buFont typeface="Albert Sans"/>
              <a:buNone/>
              <a:defRPr sz="5200" b="1" i="0" u="none" strike="noStrike" cap="none">
                <a:solidFill>
                  <a:srgbClr val="191919"/>
                </a:solidFill>
                <a:latin typeface="Albert Sans"/>
                <a:ea typeface="Albert Sans"/>
                <a:cs typeface="Albert Sans"/>
                <a:sym typeface="Albert Sans"/>
              </a:defRPr>
            </a:lvl6pPr>
            <a:lvl7pPr marR="0" lvl="6" algn="ctr" rtl="0">
              <a:lnSpc>
                <a:spcPct val="100000"/>
              </a:lnSpc>
              <a:spcBef>
                <a:spcPts val="0"/>
              </a:spcBef>
              <a:spcAft>
                <a:spcPts val="0"/>
              </a:spcAft>
              <a:buClr>
                <a:srgbClr val="191919"/>
              </a:buClr>
              <a:buSzPts val="5200"/>
              <a:buFont typeface="Albert Sans"/>
              <a:buNone/>
              <a:defRPr sz="5200" b="1" i="0" u="none" strike="noStrike" cap="none">
                <a:solidFill>
                  <a:srgbClr val="191919"/>
                </a:solidFill>
                <a:latin typeface="Albert Sans"/>
                <a:ea typeface="Albert Sans"/>
                <a:cs typeface="Albert Sans"/>
                <a:sym typeface="Albert Sans"/>
              </a:defRPr>
            </a:lvl7pPr>
            <a:lvl8pPr marR="0" lvl="7" algn="ctr" rtl="0">
              <a:lnSpc>
                <a:spcPct val="100000"/>
              </a:lnSpc>
              <a:spcBef>
                <a:spcPts val="0"/>
              </a:spcBef>
              <a:spcAft>
                <a:spcPts val="0"/>
              </a:spcAft>
              <a:buClr>
                <a:srgbClr val="191919"/>
              </a:buClr>
              <a:buSzPts val="5200"/>
              <a:buFont typeface="Albert Sans"/>
              <a:buNone/>
              <a:defRPr sz="5200" b="1" i="0" u="none" strike="noStrike" cap="none">
                <a:solidFill>
                  <a:srgbClr val="191919"/>
                </a:solidFill>
                <a:latin typeface="Albert Sans"/>
                <a:ea typeface="Albert Sans"/>
                <a:cs typeface="Albert Sans"/>
                <a:sym typeface="Albert Sans"/>
              </a:defRPr>
            </a:lvl8pPr>
            <a:lvl9pPr marR="0" lvl="8" algn="ctr" rtl="0">
              <a:lnSpc>
                <a:spcPct val="100000"/>
              </a:lnSpc>
              <a:spcBef>
                <a:spcPts val="0"/>
              </a:spcBef>
              <a:spcAft>
                <a:spcPts val="0"/>
              </a:spcAft>
              <a:buClr>
                <a:srgbClr val="191919"/>
              </a:buClr>
              <a:buSzPts val="5200"/>
              <a:buFont typeface="Albert Sans"/>
              <a:buNone/>
              <a:defRPr sz="5200" b="1" i="0" u="none" strike="noStrike" cap="none">
                <a:solidFill>
                  <a:srgbClr val="191919"/>
                </a:solidFill>
                <a:latin typeface="Albert Sans"/>
                <a:ea typeface="Albert Sans"/>
                <a:cs typeface="Albert Sans"/>
                <a:sym typeface="Albert Sans"/>
              </a:defRPr>
            </a:lvl9pPr>
          </a:lstStyle>
          <a:p>
            <a:pPr algn="ctr"/>
            <a:r>
              <a:rPr lang="en-US" sz="3600">
                <a:latin typeface="Times New Roman" panose="02020603050405020304" pitchFamily="18" charset="0"/>
                <a:cs typeface="Times New Roman" panose="02020603050405020304" pitchFamily="18" charset="0"/>
              </a:rPr>
              <a:t>Xây dựng website TMĐT về thời trang trẻ em</a:t>
            </a:r>
          </a:p>
        </p:txBody>
      </p:sp>
      <p:sp>
        <p:nvSpPr>
          <p:cNvPr id="13" name="TextBox 12">
            <a:extLst>
              <a:ext uri="{FF2B5EF4-FFF2-40B4-BE49-F238E27FC236}">
                <a16:creationId xmlns:a16="http://schemas.microsoft.com/office/drawing/2014/main" id="{7CB1A312-8D71-B9E8-7D73-BFF3289B4753}"/>
              </a:ext>
            </a:extLst>
          </p:cNvPr>
          <p:cNvSpPr txBox="1"/>
          <p:nvPr/>
        </p:nvSpPr>
        <p:spPr>
          <a:xfrm>
            <a:off x="413104" y="4672012"/>
            <a:ext cx="1921669" cy="276999"/>
          </a:xfrm>
          <a:prstGeom prst="rect">
            <a:avLst/>
          </a:prstGeom>
          <a:noFill/>
        </p:spPr>
        <p:txBody>
          <a:bodyPr wrap="square" rtlCol="0">
            <a:spAutoFit/>
          </a:bodyPr>
          <a:lstStyle/>
          <a:p>
            <a:r>
              <a:rPr lang="en-US" sz="1200">
                <a:solidFill>
                  <a:schemeClr val="tx1">
                    <a:lumMod val="50000"/>
                    <a:lumOff val="50000"/>
                  </a:schemeClr>
                </a:solidFill>
                <a:latin typeface="Times New Roman" panose="02020603050405020304" pitchFamily="18" charset="0"/>
                <a:cs typeface="Times New Roman" panose="02020603050405020304" pitchFamily="18" charset="0"/>
              </a:rPr>
              <a:t>Khóa luận tốt nghiệp</a:t>
            </a:r>
          </a:p>
        </p:txBody>
      </p:sp>
      <p:sp>
        <p:nvSpPr>
          <p:cNvPr id="14" name="TextBox 13">
            <a:extLst>
              <a:ext uri="{FF2B5EF4-FFF2-40B4-BE49-F238E27FC236}">
                <a16:creationId xmlns:a16="http://schemas.microsoft.com/office/drawing/2014/main" id="{2A6E2CC8-B574-93A7-4CDE-70049733D36E}"/>
              </a:ext>
            </a:extLst>
          </p:cNvPr>
          <p:cNvSpPr txBox="1"/>
          <p:nvPr/>
        </p:nvSpPr>
        <p:spPr>
          <a:xfrm>
            <a:off x="6629400" y="4672012"/>
            <a:ext cx="3357563" cy="276999"/>
          </a:xfrm>
          <a:prstGeom prst="rect">
            <a:avLst/>
          </a:prstGeom>
          <a:noFill/>
        </p:spPr>
        <p:txBody>
          <a:bodyPr wrap="square" rtlCol="0">
            <a:spAutoFit/>
          </a:bodyPr>
          <a:lstStyle/>
          <a:p>
            <a:r>
              <a:rPr lang="en-US" sz="1200">
                <a:solidFill>
                  <a:schemeClr val="tx1">
                    <a:lumMod val="50000"/>
                    <a:lumOff val="50000"/>
                  </a:schemeClr>
                </a:solidFill>
                <a:latin typeface="Times New Roman" panose="02020603050405020304" pitchFamily="18" charset="0"/>
                <a:cs typeface="Times New Roman" panose="02020603050405020304" pitchFamily="18" charset="0"/>
              </a:rPr>
              <a:t>GVHD: ThS. Nguyễn Minh Đạo</a:t>
            </a:r>
          </a:p>
        </p:txBody>
      </p:sp>
      <p:sp>
        <p:nvSpPr>
          <p:cNvPr id="15" name="TextBox 14">
            <a:extLst>
              <a:ext uri="{FF2B5EF4-FFF2-40B4-BE49-F238E27FC236}">
                <a16:creationId xmlns:a16="http://schemas.microsoft.com/office/drawing/2014/main" id="{960DBABD-C716-6957-76D3-44B816D7236B}"/>
              </a:ext>
            </a:extLst>
          </p:cNvPr>
          <p:cNvSpPr txBox="1"/>
          <p:nvPr/>
        </p:nvSpPr>
        <p:spPr>
          <a:xfrm>
            <a:off x="2757487" y="4641234"/>
            <a:ext cx="3629025" cy="307777"/>
          </a:xfrm>
          <a:prstGeom prst="rect">
            <a:avLst/>
          </a:prstGeom>
          <a:noFill/>
        </p:spPr>
        <p:txBody>
          <a:bodyPr wrap="square" rtlCol="0">
            <a:spAutoFit/>
          </a:bodyPr>
          <a:lstStyle/>
          <a:p>
            <a:pPr algn="ctr"/>
            <a:r>
              <a:rPr lang="en-US" i="1">
                <a:latin typeface="Times New Roman" panose="02020603050405020304" pitchFamily="18" charset="0"/>
                <a:cs typeface="Times New Roman" panose="02020603050405020304" pitchFamily="18" charset="0"/>
              </a:rPr>
              <a:t>Hồ Chí Minh, ngày 19 tháng 7 năm 2024</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51"/>
                                        </p:tgtEl>
                                        <p:attrNameLst>
                                          <p:attrName>style.visibility</p:attrName>
                                        </p:attrNameLst>
                                      </p:cBhvr>
                                      <p:to>
                                        <p:strVal val="visible"/>
                                      </p:to>
                                    </p:set>
                                    <p:anim calcmode="lin" valueType="num">
                                      <p:cBhvr additive="base">
                                        <p:cTn id="11" dur="500" fill="hold"/>
                                        <p:tgtEl>
                                          <p:spTgt spid="151"/>
                                        </p:tgtEl>
                                        <p:attrNameLst>
                                          <p:attrName>ppt_x</p:attrName>
                                        </p:attrNameLst>
                                      </p:cBhvr>
                                      <p:tavLst>
                                        <p:tav tm="0">
                                          <p:val>
                                            <p:strVal val="0-#ppt_w/2"/>
                                          </p:val>
                                        </p:tav>
                                        <p:tav tm="100000">
                                          <p:val>
                                            <p:strVal val="#ppt_x"/>
                                          </p:val>
                                        </p:tav>
                                      </p:tavLst>
                                    </p:anim>
                                    <p:anim calcmode="lin" valueType="num">
                                      <p:cBhvr additive="base">
                                        <p:cTn id="12" dur="500" fill="hold"/>
                                        <p:tgtEl>
                                          <p:spTgt spid="151"/>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9">
                                            <p:txEl>
                                              <p:pRg st="0" end="0"/>
                                            </p:txEl>
                                          </p:spTgt>
                                        </p:tgtEl>
                                        <p:attrNameLst>
                                          <p:attrName>style.visibility</p:attrName>
                                        </p:attrNameLst>
                                      </p:cBhvr>
                                      <p:to>
                                        <p:strVal val="visible"/>
                                      </p:to>
                                    </p:set>
                                    <p:anim calcmode="lin" valueType="num">
                                      <p:cBhvr additive="base">
                                        <p:cTn id="15" dur="500" fill="hold"/>
                                        <p:tgtEl>
                                          <p:spTgt spid="149">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4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build="p"/>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Times New Roman" panose="02020603050405020304" pitchFamily="18" charset="0"/>
                <a:cs typeface="Times New Roman" panose="02020603050405020304" pitchFamily="18" charset="0"/>
              </a:rPr>
              <a:t>Mục Lục</a:t>
            </a:r>
            <a:endParaRPr sz="3000">
              <a:latin typeface="Times New Roman" panose="02020603050405020304" pitchFamily="18" charset="0"/>
              <a:cs typeface="Times New Roman" panose="02020603050405020304" pitchFamily="18" charset="0"/>
            </a:endParaRPr>
          </a:p>
        </p:txBody>
      </p:sp>
      <p:pic>
        <p:nvPicPr>
          <p:cNvPr id="180" name="Google Shape;180;p31"/>
          <p:cNvPicPr preferRelativeResize="0"/>
          <p:nvPr/>
        </p:nvPicPr>
        <p:blipFill rotWithShape="1">
          <a:blip r:embed="rId3">
            <a:alphaModFix/>
          </a:blip>
          <a:srcRect l="36231" t="3409" r="4739" b="6638"/>
          <a:stretch/>
        </p:blipFill>
        <p:spPr>
          <a:xfrm rot="-5400000">
            <a:off x="7290350" y="3433873"/>
            <a:ext cx="1176401" cy="2242852"/>
          </a:xfrm>
          <a:prstGeom prst="rect">
            <a:avLst/>
          </a:prstGeom>
          <a:noFill/>
          <a:ln>
            <a:noFill/>
          </a:ln>
        </p:spPr>
      </p:pic>
      <p:sp>
        <p:nvSpPr>
          <p:cNvPr id="18" name="Google Shape;168;p31">
            <a:extLst>
              <a:ext uri="{FF2B5EF4-FFF2-40B4-BE49-F238E27FC236}">
                <a16:creationId xmlns:a16="http://schemas.microsoft.com/office/drawing/2014/main" id="{C27C7744-EEF1-BD13-A5D1-B44C1D65B626}"/>
              </a:ext>
            </a:extLst>
          </p:cNvPr>
          <p:cNvSpPr txBox="1">
            <a:spLocks noGrp="1"/>
          </p:cNvSpPr>
          <p:nvPr>
            <p:ph type="title" idx="2"/>
          </p:nvPr>
        </p:nvSpPr>
        <p:spPr>
          <a:xfrm>
            <a:off x="850706" y="1410759"/>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01</a:t>
            </a:r>
            <a:endParaRPr>
              <a:latin typeface="Times New Roman" panose="02020603050405020304" pitchFamily="18" charset="0"/>
              <a:cs typeface="Times New Roman" panose="02020603050405020304" pitchFamily="18" charset="0"/>
            </a:endParaRPr>
          </a:p>
        </p:txBody>
      </p:sp>
      <p:sp>
        <p:nvSpPr>
          <p:cNvPr id="19" name="Google Shape;169;p31">
            <a:extLst>
              <a:ext uri="{FF2B5EF4-FFF2-40B4-BE49-F238E27FC236}">
                <a16:creationId xmlns:a16="http://schemas.microsoft.com/office/drawing/2014/main" id="{28B50F8D-828F-1D99-7B89-1432A78CEE8F}"/>
              </a:ext>
            </a:extLst>
          </p:cNvPr>
          <p:cNvSpPr txBox="1">
            <a:spLocks noGrp="1"/>
          </p:cNvSpPr>
          <p:nvPr>
            <p:ph type="title" idx="3"/>
          </p:nvPr>
        </p:nvSpPr>
        <p:spPr>
          <a:xfrm>
            <a:off x="850706" y="3219803"/>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03</a:t>
            </a:r>
            <a:endParaRPr>
              <a:latin typeface="Times New Roman" panose="02020603050405020304" pitchFamily="18" charset="0"/>
              <a:cs typeface="Times New Roman" panose="02020603050405020304" pitchFamily="18" charset="0"/>
            </a:endParaRPr>
          </a:p>
        </p:txBody>
      </p:sp>
      <p:sp>
        <p:nvSpPr>
          <p:cNvPr id="20" name="Google Shape;170;p31">
            <a:extLst>
              <a:ext uri="{FF2B5EF4-FFF2-40B4-BE49-F238E27FC236}">
                <a16:creationId xmlns:a16="http://schemas.microsoft.com/office/drawing/2014/main" id="{EA17488A-CCA9-37C2-2329-FACCF4A32929}"/>
              </a:ext>
            </a:extLst>
          </p:cNvPr>
          <p:cNvSpPr txBox="1">
            <a:spLocks noGrp="1"/>
          </p:cNvSpPr>
          <p:nvPr>
            <p:ph type="title" idx="4"/>
          </p:nvPr>
        </p:nvSpPr>
        <p:spPr>
          <a:xfrm>
            <a:off x="850706" y="2315559"/>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02</a:t>
            </a:r>
            <a:endParaRPr>
              <a:latin typeface="Times New Roman" panose="02020603050405020304" pitchFamily="18" charset="0"/>
              <a:cs typeface="Times New Roman" panose="02020603050405020304" pitchFamily="18" charset="0"/>
            </a:endParaRPr>
          </a:p>
        </p:txBody>
      </p:sp>
      <p:sp>
        <p:nvSpPr>
          <p:cNvPr id="21" name="Google Shape;171;p31">
            <a:extLst>
              <a:ext uri="{FF2B5EF4-FFF2-40B4-BE49-F238E27FC236}">
                <a16:creationId xmlns:a16="http://schemas.microsoft.com/office/drawing/2014/main" id="{50E72B90-82BA-DE44-9986-C69F9A1DF3F8}"/>
              </a:ext>
            </a:extLst>
          </p:cNvPr>
          <p:cNvSpPr txBox="1">
            <a:spLocks noGrp="1"/>
          </p:cNvSpPr>
          <p:nvPr>
            <p:ph type="title" idx="5"/>
          </p:nvPr>
        </p:nvSpPr>
        <p:spPr>
          <a:xfrm>
            <a:off x="4756106" y="231555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05</a:t>
            </a:r>
            <a:endParaRPr>
              <a:latin typeface="Times New Roman" panose="02020603050405020304" pitchFamily="18" charset="0"/>
              <a:cs typeface="Times New Roman" panose="02020603050405020304" pitchFamily="18" charset="0"/>
            </a:endParaRPr>
          </a:p>
        </p:txBody>
      </p:sp>
      <p:sp>
        <p:nvSpPr>
          <p:cNvPr id="22" name="Google Shape;174;p31">
            <a:extLst>
              <a:ext uri="{FF2B5EF4-FFF2-40B4-BE49-F238E27FC236}">
                <a16:creationId xmlns:a16="http://schemas.microsoft.com/office/drawing/2014/main" id="{9D538338-48E9-5380-A802-0E74C108656F}"/>
              </a:ext>
            </a:extLst>
          </p:cNvPr>
          <p:cNvSpPr txBox="1">
            <a:spLocks noGrp="1"/>
          </p:cNvSpPr>
          <p:nvPr>
            <p:ph type="subTitle" idx="1"/>
          </p:nvPr>
        </p:nvSpPr>
        <p:spPr>
          <a:xfrm>
            <a:off x="1737806" y="1410751"/>
            <a:ext cx="24087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Giới thiệu</a:t>
            </a:r>
            <a:endParaRPr>
              <a:latin typeface="Times New Roman" panose="02020603050405020304" pitchFamily="18" charset="0"/>
              <a:cs typeface="Times New Roman" panose="02020603050405020304" pitchFamily="18" charset="0"/>
            </a:endParaRPr>
          </a:p>
        </p:txBody>
      </p:sp>
      <p:sp>
        <p:nvSpPr>
          <p:cNvPr id="23" name="Google Shape;175;p31">
            <a:extLst>
              <a:ext uri="{FF2B5EF4-FFF2-40B4-BE49-F238E27FC236}">
                <a16:creationId xmlns:a16="http://schemas.microsoft.com/office/drawing/2014/main" id="{28161806-0310-337C-C8AA-F269234E0596}"/>
              </a:ext>
            </a:extLst>
          </p:cNvPr>
          <p:cNvSpPr txBox="1">
            <a:spLocks noGrp="1"/>
          </p:cNvSpPr>
          <p:nvPr>
            <p:ph type="subTitle" idx="8"/>
          </p:nvPr>
        </p:nvSpPr>
        <p:spPr>
          <a:xfrm>
            <a:off x="1737809" y="2315551"/>
            <a:ext cx="24087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Times New Roman" panose="02020603050405020304" pitchFamily="18" charset="0"/>
                <a:cs typeface="Times New Roman" panose="02020603050405020304" pitchFamily="18" charset="0"/>
              </a:rPr>
              <a:t>Hệ thống</a:t>
            </a:r>
            <a:endParaRPr>
              <a:latin typeface="Times New Roman" panose="02020603050405020304" pitchFamily="18" charset="0"/>
              <a:cs typeface="Times New Roman" panose="02020603050405020304" pitchFamily="18" charset="0"/>
            </a:endParaRPr>
          </a:p>
        </p:txBody>
      </p:sp>
      <p:sp>
        <p:nvSpPr>
          <p:cNvPr id="24" name="Google Shape;177;p31">
            <a:extLst>
              <a:ext uri="{FF2B5EF4-FFF2-40B4-BE49-F238E27FC236}">
                <a16:creationId xmlns:a16="http://schemas.microsoft.com/office/drawing/2014/main" id="{038AFE7B-E109-EB63-3CA9-390056A21747}"/>
              </a:ext>
            </a:extLst>
          </p:cNvPr>
          <p:cNvSpPr txBox="1">
            <a:spLocks/>
          </p:cNvSpPr>
          <p:nvPr/>
        </p:nvSpPr>
        <p:spPr>
          <a:xfrm>
            <a:off x="1739306" y="3220930"/>
            <a:ext cx="24072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Albert Sans"/>
                <a:ea typeface="Albert Sans"/>
                <a:cs typeface="Albert Sans"/>
                <a:sym typeface="Albert Sans"/>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a:latin typeface="Times New Roman" panose="02020603050405020304" pitchFamily="18" charset="0"/>
                <a:cs typeface="Times New Roman" panose="02020603050405020304" pitchFamily="18" charset="0"/>
              </a:rPr>
              <a:t>Công nghệ</a:t>
            </a:r>
          </a:p>
        </p:txBody>
      </p:sp>
      <p:sp>
        <p:nvSpPr>
          <p:cNvPr id="25" name="Google Shape;178;p31">
            <a:extLst>
              <a:ext uri="{FF2B5EF4-FFF2-40B4-BE49-F238E27FC236}">
                <a16:creationId xmlns:a16="http://schemas.microsoft.com/office/drawing/2014/main" id="{1992332E-6FEB-9E49-A8F6-B4967F958FBA}"/>
              </a:ext>
            </a:extLst>
          </p:cNvPr>
          <p:cNvSpPr txBox="1">
            <a:spLocks/>
          </p:cNvSpPr>
          <p:nvPr/>
        </p:nvSpPr>
        <p:spPr>
          <a:xfrm>
            <a:off x="5643206" y="2315551"/>
            <a:ext cx="24072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Albert Sans"/>
                <a:ea typeface="Albert Sans"/>
                <a:cs typeface="Albert Sans"/>
                <a:sym typeface="Albert Sans"/>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a:latin typeface="Times New Roman" panose="02020603050405020304" pitchFamily="18" charset="0"/>
                <a:cs typeface="Times New Roman" panose="02020603050405020304" pitchFamily="18" charset="0"/>
              </a:rPr>
              <a:t>Kết luận</a:t>
            </a:r>
          </a:p>
        </p:txBody>
      </p:sp>
      <p:sp>
        <p:nvSpPr>
          <p:cNvPr id="26" name="Google Shape;171;p31">
            <a:extLst>
              <a:ext uri="{FF2B5EF4-FFF2-40B4-BE49-F238E27FC236}">
                <a16:creationId xmlns:a16="http://schemas.microsoft.com/office/drawing/2014/main" id="{96A14F08-7E49-B902-5B98-1B784FB9BDF2}"/>
              </a:ext>
            </a:extLst>
          </p:cNvPr>
          <p:cNvSpPr txBox="1">
            <a:spLocks/>
          </p:cNvSpPr>
          <p:nvPr/>
        </p:nvSpPr>
        <p:spPr>
          <a:xfrm>
            <a:off x="4756106" y="1410751"/>
            <a:ext cx="734700" cy="447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Albert Sans"/>
              <a:buNone/>
              <a:defRPr sz="3000" b="1" i="0" u="none" strike="noStrike" cap="none">
                <a:solidFill>
                  <a:schemeClr val="accent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r>
              <a:rPr lang="en">
                <a:latin typeface="Times New Roman" panose="02020603050405020304" pitchFamily="18" charset="0"/>
                <a:cs typeface="Times New Roman" panose="02020603050405020304" pitchFamily="18" charset="0"/>
              </a:rPr>
              <a:t>04</a:t>
            </a:r>
          </a:p>
        </p:txBody>
      </p:sp>
      <p:sp>
        <p:nvSpPr>
          <p:cNvPr id="27" name="Google Shape;178;p31">
            <a:extLst>
              <a:ext uri="{FF2B5EF4-FFF2-40B4-BE49-F238E27FC236}">
                <a16:creationId xmlns:a16="http://schemas.microsoft.com/office/drawing/2014/main" id="{FAF13DFA-EAC7-071F-6B58-7C3DBF15AAC1}"/>
              </a:ext>
            </a:extLst>
          </p:cNvPr>
          <p:cNvSpPr txBox="1">
            <a:spLocks/>
          </p:cNvSpPr>
          <p:nvPr/>
        </p:nvSpPr>
        <p:spPr>
          <a:xfrm>
            <a:off x="5649993" y="1410751"/>
            <a:ext cx="2407200" cy="44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Albert Sans"/>
                <a:ea typeface="Albert Sans"/>
                <a:cs typeface="Albert Sans"/>
                <a:sym typeface="Albert Sans"/>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r>
              <a:rPr lang="en-US">
                <a:latin typeface="Times New Roman" panose="02020603050405020304" pitchFamily="18" charset="0"/>
                <a:cs typeface="Times New Roman" panose="02020603050405020304" pitchFamily="18" charset="0"/>
              </a:rPr>
              <a:t>Chức năng và demo</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xEl>
                                              <p:pRg st="0" end="0"/>
                                            </p:txEl>
                                          </p:spTgt>
                                        </p:tgtEl>
                                        <p:attrNameLst>
                                          <p:attrName>style.visibility</p:attrName>
                                        </p:attrNameLst>
                                      </p:cBhvr>
                                      <p:to>
                                        <p:strVal val="visible"/>
                                      </p:to>
                                    </p:set>
                                    <p:animEffect transition="in" filter="fade">
                                      <p:cBhvr>
                                        <p:cTn id="10" dur="500"/>
                                        <p:tgtEl>
                                          <p:spTgt spid="22">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3">
                                            <p:txEl>
                                              <p:pRg st="0" end="0"/>
                                            </p:txEl>
                                          </p:spTgt>
                                        </p:tgtEl>
                                        <p:attrNameLst>
                                          <p:attrName>style.visibility</p:attrName>
                                        </p:attrNameLst>
                                      </p:cBhvr>
                                      <p:to>
                                        <p:strVal val="visible"/>
                                      </p:to>
                                    </p:set>
                                    <p:animEffect transition="in" filter="fade">
                                      <p:cBhvr>
                                        <p:cTn id="18" dur="500"/>
                                        <p:tgtEl>
                                          <p:spTgt spid="2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build="p"/>
      <p:bldP spid="23" grpId="0" build="p"/>
      <p:bldP spid="24" grpId="0"/>
      <p:bldP spid="25" grpId="0"/>
      <p:bldP spid="26" grpId="0" animBg="1"/>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a:off x="4115688" y="2598625"/>
            <a:ext cx="41550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Giới thiệu</a:t>
            </a:r>
            <a:endParaRPr>
              <a:latin typeface="Times New Roman" panose="02020603050405020304" pitchFamily="18" charset="0"/>
              <a:cs typeface="Times New Roman" panose="02020603050405020304" pitchFamily="18" charset="0"/>
            </a:endParaRPr>
          </a:p>
        </p:txBody>
      </p:sp>
      <p:sp>
        <p:nvSpPr>
          <p:cNvPr id="194" name="Google Shape;194;p33"/>
          <p:cNvSpPr txBox="1">
            <a:spLocks noGrp="1"/>
          </p:cNvSpPr>
          <p:nvPr>
            <p:ph type="title" idx="2"/>
          </p:nvPr>
        </p:nvSpPr>
        <p:spPr>
          <a:xfrm>
            <a:off x="4115688" y="1694700"/>
            <a:ext cx="1474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01</a:t>
            </a:r>
            <a:endParaRPr>
              <a:latin typeface="Times New Roman" panose="02020603050405020304" pitchFamily="18" charset="0"/>
              <a:cs typeface="Times New Roman" panose="02020603050405020304" pitchFamily="18" charset="0"/>
            </a:endParaRPr>
          </a:p>
        </p:txBody>
      </p:sp>
      <p:pic>
        <p:nvPicPr>
          <p:cNvPr id="195" name="Google Shape;195;p33"/>
          <p:cNvPicPr preferRelativeResize="0">
            <a:picLocks noGrp="1"/>
          </p:cNvPicPr>
          <p:nvPr>
            <p:ph type="pic" idx="3"/>
          </p:nvPr>
        </p:nvPicPr>
        <p:blipFill>
          <a:blip r:embed="rId3"/>
          <a:srcRect l="4719" r="4719"/>
          <a:stretch/>
        </p:blipFill>
        <p:spPr>
          <a:xfrm>
            <a:off x="-45218" y="-65303"/>
            <a:ext cx="3768132" cy="5149769"/>
          </a:xfrm>
          <a:prstGeom prst="round2SameRect">
            <a:avLst>
              <a:gd name="adj1" fmla="val 16667"/>
              <a:gd name="adj2" fmla="val 0"/>
            </a:avLst>
          </a:prstGeom>
        </p:spPr>
      </p:pic>
      <p:cxnSp>
        <p:nvCxnSpPr>
          <p:cNvPr id="196" name="Google Shape;196;p33"/>
          <p:cNvCxnSpPr/>
          <p:nvPr/>
        </p:nvCxnSpPr>
        <p:spPr>
          <a:xfrm>
            <a:off x="4115688" y="1200275"/>
            <a:ext cx="1945200" cy="0"/>
          </a:xfrm>
          <a:prstGeom prst="straightConnector1">
            <a:avLst/>
          </a:prstGeom>
          <a:noFill/>
          <a:ln w="9525" cap="flat" cmpd="sng">
            <a:solidFill>
              <a:schemeClr val="accent1"/>
            </a:solidFill>
            <a:prstDash val="solid"/>
            <a:round/>
            <a:headEnd type="none" w="med" len="med"/>
            <a:tailEnd type="triangle" w="med" len="med"/>
          </a:ln>
        </p:spPr>
      </p:cxnSp>
      <p:pic>
        <p:nvPicPr>
          <p:cNvPr id="197" name="Google Shape;197;p33"/>
          <p:cNvPicPr preferRelativeResize="0"/>
          <p:nvPr/>
        </p:nvPicPr>
        <p:blipFill rotWithShape="1">
          <a:blip r:embed="rId4">
            <a:alphaModFix/>
          </a:blip>
          <a:srcRect l="816" t="4003" r="826"/>
          <a:stretch/>
        </p:blipFill>
        <p:spPr>
          <a:xfrm rot="-5400000" flipH="1">
            <a:off x="7129413" y="79437"/>
            <a:ext cx="1965724" cy="1913000"/>
          </a:xfrm>
          <a:prstGeom prst="rect">
            <a:avLst/>
          </a:prstGeom>
          <a:noFill/>
          <a:ln>
            <a:noFill/>
          </a:ln>
        </p:spPr>
      </p:pic>
      <p:pic>
        <p:nvPicPr>
          <p:cNvPr id="198" name="Google Shape;198;p33"/>
          <p:cNvPicPr preferRelativeResize="0"/>
          <p:nvPr/>
        </p:nvPicPr>
        <p:blipFill rotWithShape="1">
          <a:blip r:embed="rId5">
            <a:alphaModFix/>
          </a:blip>
          <a:srcRect l="214" r="6318" b="1816"/>
          <a:stretch/>
        </p:blipFill>
        <p:spPr>
          <a:xfrm rot="8243208" flipH="1">
            <a:off x="7139324" y="3736486"/>
            <a:ext cx="2381625" cy="1472776"/>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6F8981CD-F254-3D0C-030A-309FED64EC91}"/>
              </a:ext>
            </a:extLst>
          </p:cNvPr>
          <p:cNvSpPr/>
          <p:nvPr/>
        </p:nvSpPr>
        <p:spPr>
          <a:xfrm>
            <a:off x="492919" y="935831"/>
            <a:ext cx="7931081" cy="3393282"/>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FC4D90E9-4EB6-230E-17A0-CA57C024C5C9}"/>
              </a:ext>
            </a:extLst>
          </p:cNvPr>
          <p:cNvSpPr/>
          <p:nvPr/>
        </p:nvSpPr>
        <p:spPr>
          <a:xfrm>
            <a:off x="592931" y="539500"/>
            <a:ext cx="5115142" cy="57270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Google Shape;204;p34"/>
          <p:cNvSpPr txBox="1">
            <a:spLocks noGrp="1"/>
          </p:cNvSpPr>
          <p:nvPr>
            <p:ph type="title"/>
          </p:nvPr>
        </p:nvSpPr>
        <p:spPr>
          <a:xfrm>
            <a:off x="720000" y="539500"/>
            <a:ext cx="7704000" cy="5727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a:latin typeface="+mj-lt"/>
              </a:rPr>
              <a:t>Tính cấp thiết của đề tài</a:t>
            </a:r>
            <a:endParaRPr>
              <a:latin typeface="+mj-lt"/>
            </a:endParaRPr>
          </a:p>
        </p:txBody>
      </p:sp>
      <p:pic>
        <p:nvPicPr>
          <p:cNvPr id="208" name="Google Shape;208;p34"/>
          <p:cNvPicPr preferRelativeResize="0"/>
          <p:nvPr/>
        </p:nvPicPr>
        <p:blipFill rotWithShape="1">
          <a:blip r:embed="rId3">
            <a:alphaModFix/>
          </a:blip>
          <a:srcRect t="6136" b="49997"/>
          <a:stretch/>
        </p:blipFill>
        <p:spPr>
          <a:xfrm>
            <a:off x="3306875" y="4083017"/>
            <a:ext cx="2530250" cy="1084076"/>
          </a:xfrm>
          <a:prstGeom prst="rect">
            <a:avLst/>
          </a:prstGeom>
          <a:noFill/>
          <a:ln>
            <a:noFill/>
          </a:ln>
        </p:spPr>
      </p:pic>
      <p:sp>
        <p:nvSpPr>
          <p:cNvPr id="10" name="TextBox 9">
            <a:extLst>
              <a:ext uri="{FF2B5EF4-FFF2-40B4-BE49-F238E27FC236}">
                <a16:creationId xmlns:a16="http://schemas.microsoft.com/office/drawing/2014/main" id="{7CEF229B-594E-F6F6-3F25-6AEE0A100038}"/>
              </a:ext>
            </a:extLst>
          </p:cNvPr>
          <p:cNvSpPr txBox="1"/>
          <p:nvPr/>
        </p:nvSpPr>
        <p:spPr>
          <a:xfrm>
            <a:off x="720000" y="1221402"/>
            <a:ext cx="7388156" cy="2062103"/>
          </a:xfrm>
          <a:prstGeom prst="rect">
            <a:avLst/>
          </a:prstGeom>
          <a:noFill/>
        </p:spPr>
        <p:txBody>
          <a:bodyPr wrap="square" rtlCol="0">
            <a:spAutoFit/>
          </a:bodyPr>
          <a:lstStyle/>
          <a:p>
            <a:pPr algn="just"/>
            <a:r>
              <a:rPr lang="en-US" sz="1600"/>
              <a:t>Trong thời đại ngày nay, thời trang trẻ em đang ngày càng trở thành một lĩnh vực kinh doanh năng động và phát triển, với nhu cầu mua sắm quần áo không chỉ tăng cao mà còn yêu cầu sự thoải mái, an toàn và phù hợp với xu hướng thời trang. </a:t>
            </a:r>
          </a:p>
          <a:p>
            <a:pPr algn="just"/>
            <a:r>
              <a:rPr lang="vi-VN" sz="1600"/>
              <a:t>Việc xây dựng một trang web thương mại điện tử thời trang trẻ em là cần thiết để đáp ứng các yêu cầu này. Trang web </a:t>
            </a:r>
            <a:r>
              <a:rPr lang="en-US" sz="1600"/>
              <a:t>sẽ</a:t>
            </a:r>
            <a:r>
              <a:rPr lang="vi-VN" sz="1600"/>
              <a:t> mang lại trải nghiệm mua sắm thuận tiện với tính năng tìm kiếm nhanh chóng và danh sách phân loại rõ ràng, mà còn cung cấp hướng dẫn và cập nhật xu hướng thời trang mới nhất.</a:t>
            </a:r>
            <a:endParaRPr lang="en-US" sz="16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4142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4"/>
                                        </p:tgtEl>
                                        <p:attrNameLst>
                                          <p:attrName>style.visibility</p:attrName>
                                        </p:attrNameLst>
                                      </p:cBhvr>
                                      <p:to>
                                        <p:strVal val="visible"/>
                                      </p:to>
                                    </p:set>
                                    <p:anim calcmode="lin" valueType="num">
                                      <p:cBhvr additive="base">
                                        <p:cTn id="7" dur="500" fill="hold"/>
                                        <p:tgtEl>
                                          <p:spTgt spid="204"/>
                                        </p:tgtEl>
                                        <p:attrNameLst>
                                          <p:attrName>ppt_x</p:attrName>
                                        </p:attrNameLst>
                                      </p:cBhvr>
                                      <p:tavLst>
                                        <p:tav tm="0">
                                          <p:val>
                                            <p:strVal val="#ppt_x"/>
                                          </p:val>
                                        </p:tav>
                                        <p:tav tm="100000">
                                          <p:val>
                                            <p:strVal val="#ppt_x"/>
                                          </p:val>
                                        </p:tav>
                                      </p:tavLst>
                                    </p:anim>
                                    <p:anim calcmode="lin" valueType="num">
                                      <p:cBhvr additive="base">
                                        <p:cTn id="8" dur="500" fill="hold"/>
                                        <p:tgtEl>
                                          <p:spTgt spid="20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up)">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xEl>
                                              <p:pRg st="0" end="0"/>
                                            </p:txEl>
                                          </p:spTgt>
                                        </p:tgtEl>
                                        <p:attrNameLst>
                                          <p:attrName>style.visibility</p:attrName>
                                        </p:attrNameLst>
                                      </p:cBhvr>
                                      <p:to>
                                        <p:strVal val="visible"/>
                                      </p:to>
                                    </p:set>
                                    <p:animEffect transition="in" filter="fade">
                                      <p:cBhvr>
                                        <p:cTn id="22" dur="500"/>
                                        <p:tgtEl>
                                          <p:spTgt spid="10">
                                            <p:txEl>
                                              <p:pRg st="0" end="0"/>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0">
                                            <p:txEl>
                                              <p:pRg st="1" end="1"/>
                                            </p:txEl>
                                          </p:spTgt>
                                        </p:tgtEl>
                                        <p:attrNameLst>
                                          <p:attrName>style.visibility</p:attrName>
                                        </p:attrNameLst>
                                      </p:cBhvr>
                                      <p:to>
                                        <p:strVal val="visible"/>
                                      </p:to>
                                    </p:set>
                                    <p:animEffect transition="in" filter="fade">
                                      <p:cBhvr>
                                        <p:cTn id="25"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20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747B0E55-DF54-2D04-0CE0-DCFAEFCDA670}"/>
              </a:ext>
            </a:extLst>
          </p:cNvPr>
          <p:cNvSpPr/>
          <p:nvPr/>
        </p:nvSpPr>
        <p:spPr>
          <a:xfrm>
            <a:off x="371475" y="985838"/>
            <a:ext cx="8052525" cy="3021806"/>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D4839F09-DE44-663E-2035-E385BD7645D2}"/>
              </a:ext>
            </a:extLst>
          </p:cNvPr>
          <p:cNvSpPr/>
          <p:nvPr/>
        </p:nvSpPr>
        <p:spPr>
          <a:xfrm>
            <a:off x="542925" y="539500"/>
            <a:ext cx="4129088" cy="57270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Google Shape;204;p34"/>
          <p:cNvSpPr txBox="1">
            <a:spLocks noGrp="1"/>
          </p:cNvSpPr>
          <p:nvPr>
            <p:ph type="title"/>
          </p:nvPr>
        </p:nvSpPr>
        <p:spPr>
          <a:xfrm>
            <a:off x="720000" y="539500"/>
            <a:ext cx="4002019" cy="5727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a:latin typeface="+mj-lt"/>
              </a:rPr>
              <a:t>Mục tiêu của đề tài </a:t>
            </a:r>
            <a:endParaRPr>
              <a:latin typeface="+mj-lt"/>
            </a:endParaRPr>
          </a:p>
        </p:txBody>
      </p:sp>
      <p:pic>
        <p:nvPicPr>
          <p:cNvPr id="208" name="Google Shape;208;p34"/>
          <p:cNvPicPr preferRelativeResize="0"/>
          <p:nvPr/>
        </p:nvPicPr>
        <p:blipFill rotWithShape="1">
          <a:blip r:embed="rId3">
            <a:alphaModFix/>
          </a:blip>
          <a:srcRect t="6136" b="49997"/>
          <a:stretch/>
        </p:blipFill>
        <p:spPr>
          <a:xfrm>
            <a:off x="3306875" y="4083017"/>
            <a:ext cx="2530250" cy="1084076"/>
          </a:xfrm>
          <a:prstGeom prst="rect">
            <a:avLst/>
          </a:prstGeom>
          <a:noFill/>
          <a:ln>
            <a:noFill/>
          </a:ln>
        </p:spPr>
      </p:pic>
      <p:sp>
        <p:nvSpPr>
          <p:cNvPr id="10" name="TextBox 9">
            <a:extLst>
              <a:ext uri="{FF2B5EF4-FFF2-40B4-BE49-F238E27FC236}">
                <a16:creationId xmlns:a16="http://schemas.microsoft.com/office/drawing/2014/main" id="{7CEF229B-594E-F6F6-3F25-6AEE0A100038}"/>
              </a:ext>
            </a:extLst>
          </p:cNvPr>
          <p:cNvSpPr txBox="1"/>
          <p:nvPr/>
        </p:nvSpPr>
        <p:spPr>
          <a:xfrm>
            <a:off x="594231" y="1371421"/>
            <a:ext cx="7506782" cy="1200329"/>
          </a:xfrm>
          <a:prstGeom prst="rect">
            <a:avLst/>
          </a:prstGeom>
          <a:noFill/>
        </p:spPr>
        <p:txBody>
          <a:bodyPr wrap="square" rtlCol="0">
            <a:spAutoFit/>
          </a:bodyPr>
          <a:lstStyle/>
          <a:p>
            <a:pPr algn="just"/>
            <a:r>
              <a:rPr lang="en-US" sz="1800" kern="0">
                <a:effectLst/>
                <a:latin typeface="Times New Roman" panose="02020603050405020304" pitchFamily="18" charset="0"/>
                <a:ea typeface="Times New Roman" panose="02020603050405020304" pitchFamily="18" charset="0"/>
                <a:cs typeface="Times New Roman" panose="02020603050405020304" pitchFamily="18" charset="0"/>
              </a:rPr>
              <a:t>Mục tiêu chính của đề tài này là xây dựng một website thương mại điện tử chuyên biệt cho mảng thời trang trẻ em, nhằm cung cấp một nền tảng mua sắm trực tuyến hiệu quả và thân thiện với người dùng. Website này có các tính năng phổ biến và cần thiết nhất trên thị trường</a:t>
            </a:r>
            <a:endParaRPr lang="en-US">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4"/>
                                        </p:tgtEl>
                                        <p:attrNameLst>
                                          <p:attrName>style.visibility</p:attrName>
                                        </p:attrNameLst>
                                      </p:cBhvr>
                                      <p:to>
                                        <p:strVal val="visible"/>
                                      </p:to>
                                    </p:set>
                                    <p:anim calcmode="lin" valueType="num">
                                      <p:cBhvr additive="base">
                                        <p:cTn id="7" dur="500" fill="hold"/>
                                        <p:tgtEl>
                                          <p:spTgt spid="204"/>
                                        </p:tgtEl>
                                        <p:attrNameLst>
                                          <p:attrName>ppt_x</p:attrName>
                                        </p:attrNameLst>
                                      </p:cBhvr>
                                      <p:tavLst>
                                        <p:tav tm="0">
                                          <p:val>
                                            <p:strVal val="#ppt_x"/>
                                          </p:val>
                                        </p:tav>
                                        <p:tav tm="100000">
                                          <p:val>
                                            <p:strVal val="#ppt_x"/>
                                          </p:val>
                                        </p:tav>
                                      </p:tavLst>
                                    </p:anim>
                                    <p:anim calcmode="lin" valueType="num">
                                      <p:cBhvr additive="base">
                                        <p:cTn id="8" dur="500" fill="hold"/>
                                        <p:tgtEl>
                                          <p:spTgt spid="20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up)">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xEl>
                                              <p:pRg st="0" end="0"/>
                                            </p:txEl>
                                          </p:spTgt>
                                        </p:tgtEl>
                                        <p:attrNameLst>
                                          <p:attrName>style.visibility</p:attrName>
                                        </p:attrNameLst>
                                      </p:cBhvr>
                                      <p:to>
                                        <p:strVal val="visible"/>
                                      </p:to>
                                    </p:set>
                                    <p:animEffect transition="in" filter="fade">
                                      <p:cBhvr>
                                        <p:cTn id="22"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20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8" name="Rectangle 7">
            <a:extLst>
              <a:ext uri="{FF2B5EF4-FFF2-40B4-BE49-F238E27FC236}">
                <a16:creationId xmlns:a16="http://schemas.microsoft.com/office/drawing/2014/main" id="{F9A8F882-6631-6CE2-8C67-04192AC6D8C2}"/>
              </a:ext>
            </a:extLst>
          </p:cNvPr>
          <p:cNvSpPr/>
          <p:nvPr/>
        </p:nvSpPr>
        <p:spPr>
          <a:xfrm>
            <a:off x="6221982" y="2017197"/>
            <a:ext cx="2777003" cy="209311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2A4FFADB-41DA-DB03-A80B-16871FD296A7}"/>
              </a:ext>
            </a:extLst>
          </p:cNvPr>
          <p:cNvSpPr/>
          <p:nvPr/>
        </p:nvSpPr>
        <p:spPr>
          <a:xfrm>
            <a:off x="6221982" y="1468690"/>
            <a:ext cx="2781100" cy="66816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DAA5613-402D-7639-8E93-869AD03A3A5F}"/>
              </a:ext>
            </a:extLst>
          </p:cNvPr>
          <p:cNvSpPr/>
          <p:nvPr/>
        </p:nvSpPr>
        <p:spPr>
          <a:xfrm>
            <a:off x="3223253" y="2021681"/>
            <a:ext cx="2907516" cy="209311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92E75AC7-EF00-D0E8-8D09-C174344E4562}"/>
              </a:ext>
            </a:extLst>
          </p:cNvPr>
          <p:cNvSpPr/>
          <p:nvPr/>
        </p:nvSpPr>
        <p:spPr>
          <a:xfrm>
            <a:off x="3223253" y="1473174"/>
            <a:ext cx="2911806" cy="66816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3A6D545-8309-5506-6ACE-A1ED06199F9B}"/>
              </a:ext>
            </a:extLst>
          </p:cNvPr>
          <p:cNvSpPr/>
          <p:nvPr/>
        </p:nvSpPr>
        <p:spPr>
          <a:xfrm>
            <a:off x="175112" y="2021681"/>
            <a:ext cx="2907516" cy="209311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6C533352-3481-9973-9C8B-4B8747F085BC}"/>
              </a:ext>
            </a:extLst>
          </p:cNvPr>
          <p:cNvSpPr/>
          <p:nvPr/>
        </p:nvSpPr>
        <p:spPr>
          <a:xfrm>
            <a:off x="175112" y="1473174"/>
            <a:ext cx="2911806" cy="66816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959F0FA7-58CC-06C0-E0A0-06823BFCF1B4}"/>
              </a:ext>
            </a:extLst>
          </p:cNvPr>
          <p:cNvSpPr/>
          <p:nvPr/>
        </p:nvSpPr>
        <p:spPr>
          <a:xfrm>
            <a:off x="550069" y="539500"/>
            <a:ext cx="4129087" cy="636339"/>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Google Shape;213;p35"/>
          <p:cNvSpPr txBox="1">
            <a:spLocks noGrp="1"/>
          </p:cNvSpPr>
          <p:nvPr>
            <p:ph type="title"/>
          </p:nvPr>
        </p:nvSpPr>
        <p:spPr>
          <a:xfrm>
            <a:off x="720000" y="539500"/>
            <a:ext cx="7704000" cy="5727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a:latin typeface="Times New Roman" panose="02020603050405020304" pitchFamily="18" charset="0"/>
                <a:ea typeface="Tahoma" panose="020B0604030504040204" pitchFamily="34" charset="0"/>
                <a:cs typeface="Times New Roman" panose="02020603050405020304" pitchFamily="18" charset="0"/>
              </a:rPr>
              <a:t>Phạm vi nghiên cứu</a:t>
            </a:r>
            <a:endParaRPr>
              <a:latin typeface="Times New Roman" panose="02020603050405020304" pitchFamily="18" charset="0"/>
              <a:ea typeface="Tahoma" panose="020B0604030504040204" pitchFamily="34" charset="0"/>
              <a:cs typeface="Times New Roman" panose="02020603050405020304" pitchFamily="18" charset="0"/>
            </a:endParaRPr>
          </a:p>
        </p:txBody>
      </p:sp>
      <p:sp>
        <p:nvSpPr>
          <p:cNvPr id="214" name="Google Shape;214;p35"/>
          <p:cNvSpPr txBox="1">
            <a:spLocks noGrp="1"/>
          </p:cNvSpPr>
          <p:nvPr>
            <p:ph type="subTitle" idx="4"/>
          </p:nvPr>
        </p:nvSpPr>
        <p:spPr>
          <a:xfrm>
            <a:off x="329908" y="1489084"/>
            <a:ext cx="2757010" cy="636339"/>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vi-VN">
                <a:latin typeface="Times New Roman" panose="02020603050405020304" pitchFamily="18" charset="0"/>
                <a:ea typeface="Tahoma" panose="020B0604030504040204" pitchFamily="34" charset="0"/>
                <a:cs typeface="Times New Roman" panose="02020603050405020304" pitchFamily="18" charset="0"/>
              </a:rPr>
              <a:t>Đối Tượng Nghiên Cứu</a:t>
            </a:r>
            <a:endParaRPr>
              <a:latin typeface="Times New Roman" panose="02020603050405020304" pitchFamily="18" charset="0"/>
              <a:ea typeface="Tahoma" panose="020B0604030504040204" pitchFamily="34" charset="0"/>
              <a:cs typeface="Times New Roman" panose="02020603050405020304" pitchFamily="18" charset="0"/>
            </a:endParaRPr>
          </a:p>
        </p:txBody>
      </p:sp>
      <p:sp>
        <p:nvSpPr>
          <p:cNvPr id="215" name="Google Shape;215;p35"/>
          <p:cNvSpPr txBox="1">
            <a:spLocks noGrp="1"/>
          </p:cNvSpPr>
          <p:nvPr>
            <p:ph type="subTitle" idx="5"/>
          </p:nvPr>
        </p:nvSpPr>
        <p:spPr>
          <a:xfrm>
            <a:off x="3437814" y="1518662"/>
            <a:ext cx="2777003" cy="5727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a:latin typeface="Times New Roman" panose="02020603050405020304" pitchFamily="18" charset="0"/>
                <a:ea typeface="Tahoma" panose="020B0604030504040204" pitchFamily="34" charset="0"/>
                <a:cs typeface="Times New Roman" panose="02020603050405020304" pitchFamily="18" charset="0"/>
              </a:rPr>
              <a:t>Phạm Vi Nghiên Cứu</a:t>
            </a:r>
            <a:endParaRPr>
              <a:latin typeface="Times New Roman" panose="02020603050405020304" pitchFamily="18" charset="0"/>
              <a:ea typeface="Tahoma" panose="020B0604030504040204" pitchFamily="34" charset="0"/>
              <a:cs typeface="Times New Roman" panose="02020603050405020304" pitchFamily="18" charset="0"/>
            </a:endParaRPr>
          </a:p>
        </p:txBody>
      </p:sp>
      <p:sp>
        <p:nvSpPr>
          <p:cNvPr id="216" name="Google Shape;216;p35"/>
          <p:cNvSpPr txBox="1">
            <a:spLocks noGrp="1"/>
          </p:cNvSpPr>
          <p:nvPr>
            <p:ph type="subTitle" idx="1"/>
          </p:nvPr>
        </p:nvSpPr>
        <p:spPr>
          <a:xfrm>
            <a:off x="123775" y="2037054"/>
            <a:ext cx="2916096" cy="1456240"/>
          </a:xfrm>
          <a:prstGeom prst="rect">
            <a:avLst/>
          </a:prstGeom>
        </p:spPr>
        <p:txBody>
          <a:bodyPr spcFirstLastPara="1" wrap="square" lIns="91425" tIns="91425" rIns="91425" bIns="91425" anchor="ctr" anchorCtr="0">
            <a:noAutofit/>
          </a:bodyPr>
          <a:lstStyle/>
          <a:p>
            <a:pPr marL="171450" lvl="0" indent="-171450" algn="just" rtl="0">
              <a:spcBef>
                <a:spcPts val="0"/>
              </a:spcBef>
              <a:spcAft>
                <a:spcPts val="0"/>
              </a:spcAft>
              <a:buFont typeface="Arial" panose="020B0604020202020204" pitchFamily="34" charset="0"/>
              <a:buChar char="•"/>
            </a:pPr>
            <a:r>
              <a:rPr lang="vi-VN" sz="1300">
                <a:latin typeface="+mn-lt"/>
                <a:ea typeface="Tahoma" panose="020B0604030504040204" pitchFamily="34" charset="0"/>
                <a:cs typeface="Times New Roman" panose="02020603050405020304" pitchFamily="18" charset="0"/>
              </a:rPr>
              <a:t>Website thương mại điện tử ngành thời trang trẻ em</a:t>
            </a:r>
            <a:r>
              <a:rPr lang="en-US" sz="1300">
                <a:latin typeface="+mn-lt"/>
                <a:ea typeface="Tahoma" panose="020B0604030504040204" pitchFamily="34" charset="0"/>
                <a:cs typeface="Times New Roman" panose="02020603050405020304" pitchFamily="18" charset="0"/>
              </a:rPr>
              <a:t> phù hợp với các doanh nghiệp vừa và nhỏ tại Việt Nam</a:t>
            </a:r>
            <a:endParaRPr sz="1300">
              <a:latin typeface="+mn-lt"/>
              <a:ea typeface="Tahoma" panose="020B0604030504040204" pitchFamily="34" charset="0"/>
              <a:cs typeface="Times New Roman" panose="02020603050405020304" pitchFamily="18" charset="0"/>
            </a:endParaRPr>
          </a:p>
        </p:txBody>
      </p:sp>
      <p:sp>
        <p:nvSpPr>
          <p:cNvPr id="217" name="Google Shape;217;p35"/>
          <p:cNvSpPr txBox="1">
            <a:spLocks noGrp="1"/>
          </p:cNvSpPr>
          <p:nvPr>
            <p:ph type="subTitle" idx="2"/>
          </p:nvPr>
        </p:nvSpPr>
        <p:spPr>
          <a:xfrm>
            <a:off x="3200692" y="2136850"/>
            <a:ext cx="2907516" cy="1827900"/>
          </a:xfrm>
          <a:prstGeom prst="rect">
            <a:avLst/>
          </a:prstGeom>
        </p:spPr>
        <p:txBody>
          <a:bodyPr spcFirstLastPara="1" wrap="square" lIns="91425" tIns="91425" rIns="91425" bIns="91425" anchor="ctr" anchorCtr="0">
            <a:noAutofit/>
          </a:bodyPr>
          <a:lstStyle/>
          <a:p>
            <a:pPr marL="171450" lvl="0" indent="-171450" algn="just" rtl="0">
              <a:spcBef>
                <a:spcPts val="0"/>
              </a:spcBef>
              <a:spcAft>
                <a:spcPts val="0"/>
              </a:spcAft>
              <a:buFont typeface="Arial" panose="020B0604020202020204" pitchFamily="34" charset="0"/>
              <a:buChar char="•"/>
            </a:pPr>
            <a:r>
              <a:rPr lang="vi-VN" sz="1300">
                <a:latin typeface="+mn-lt"/>
                <a:ea typeface="Tahoma" panose="020B0604030504040204" pitchFamily="34" charset="0"/>
                <a:cs typeface="Times New Roman" panose="02020603050405020304" pitchFamily="18" charset="0"/>
              </a:rPr>
              <a:t>Không gian: Website thời trang trẻ em ở Việt Nam.</a:t>
            </a:r>
            <a:endParaRPr lang="en-US" sz="1300">
              <a:latin typeface="+mn-lt"/>
              <a:ea typeface="Tahoma" panose="020B0604030504040204" pitchFamily="34" charset="0"/>
              <a:cs typeface="Times New Roman" panose="02020603050405020304" pitchFamily="18" charset="0"/>
            </a:endParaRPr>
          </a:p>
          <a:p>
            <a:pPr marL="171450" lvl="0" indent="-171450" algn="just" rtl="0">
              <a:spcBef>
                <a:spcPts val="0"/>
              </a:spcBef>
              <a:spcAft>
                <a:spcPts val="0"/>
              </a:spcAft>
              <a:buFont typeface="Arial" panose="020B0604020202020204" pitchFamily="34" charset="0"/>
              <a:buChar char="•"/>
            </a:pPr>
            <a:r>
              <a:rPr lang="vi-VN" sz="1300">
                <a:latin typeface="+mn-lt"/>
                <a:ea typeface="Tahoma" panose="020B0604030504040204" pitchFamily="34" charset="0"/>
                <a:cs typeface="Times New Roman" panose="02020603050405020304" pitchFamily="18" charset="0"/>
              </a:rPr>
              <a:t>Thời gian: </a:t>
            </a:r>
            <a:r>
              <a:rPr lang="en-US" sz="1300">
                <a:latin typeface="+mn-lt"/>
                <a:ea typeface="Tahoma" panose="020B0604030504040204" pitchFamily="34" charset="0"/>
                <a:cs typeface="Times New Roman" panose="02020603050405020304" pitchFamily="18" charset="0"/>
              </a:rPr>
              <a:t>5</a:t>
            </a:r>
            <a:r>
              <a:rPr lang="vi-VN" sz="1300">
                <a:latin typeface="+mn-lt"/>
                <a:ea typeface="Tahoma" panose="020B0604030504040204" pitchFamily="34" charset="0"/>
                <a:cs typeface="Times New Roman" panose="02020603050405020304" pitchFamily="18" charset="0"/>
              </a:rPr>
              <a:t> tháng, từ tháng 3 đến tháng </a:t>
            </a:r>
            <a:r>
              <a:rPr lang="en-US" sz="1300">
                <a:latin typeface="+mn-lt"/>
                <a:ea typeface="Tahoma" panose="020B0604030504040204" pitchFamily="34" charset="0"/>
                <a:cs typeface="Times New Roman" panose="02020603050405020304" pitchFamily="18" charset="0"/>
              </a:rPr>
              <a:t>7</a:t>
            </a:r>
            <a:r>
              <a:rPr lang="vi-VN" sz="1300">
                <a:latin typeface="+mn-lt"/>
                <a:ea typeface="Tahoma" panose="020B0604030504040204" pitchFamily="34" charset="0"/>
                <a:cs typeface="Times New Roman" panose="02020603050405020304" pitchFamily="18" charset="0"/>
              </a:rPr>
              <a:t> năm 2024.</a:t>
            </a:r>
            <a:endParaRPr lang="en-US" sz="1300">
              <a:latin typeface="+mn-lt"/>
              <a:ea typeface="Tahoma" panose="020B0604030504040204" pitchFamily="34" charset="0"/>
              <a:cs typeface="Times New Roman" panose="02020603050405020304" pitchFamily="18" charset="0"/>
            </a:endParaRPr>
          </a:p>
          <a:p>
            <a:pPr marL="171450" lvl="0" indent="-171450" algn="just">
              <a:buFont typeface="Arial" panose="020B0604020202020204" pitchFamily="34" charset="0"/>
              <a:buChar char="•"/>
            </a:pPr>
            <a:r>
              <a:rPr lang="vi-VN" sz="1300">
                <a:latin typeface="+mn-lt"/>
                <a:ea typeface="Tahoma" panose="020B0604030504040204" pitchFamily="34" charset="0"/>
                <a:cs typeface="Times New Roman" panose="02020603050405020304" pitchFamily="18" charset="0"/>
              </a:rPr>
              <a:t>Nội dung: </a:t>
            </a:r>
            <a:r>
              <a:rPr lang="en-US" sz="1300">
                <a:latin typeface="+mn-lt"/>
                <a:ea typeface="Tahoma" panose="020B0604030504040204" pitchFamily="34" charset="0"/>
                <a:cs typeface="Times New Roman" panose="02020603050405020304" pitchFamily="18" charset="0"/>
              </a:rPr>
              <a:t>X</a:t>
            </a:r>
            <a:r>
              <a:rPr lang="vi-VN" sz="1300">
                <a:latin typeface="+mn-lt"/>
                <a:ea typeface="Tahoma" panose="020B0604030504040204" pitchFamily="34" charset="0"/>
                <a:cs typeface="Times New Roman" panose="02020603050405020304" pitchFamily="18" charset="0"/>
              </a:rPr>
              <a:t>ây dựng một website thương mại điện tử</a:t>
            </a:r>
            <a:r>
              <a:rPr lang="en-US" sz="1300">
                <a:latin typeface="+mn-lt"/>
                <a:ea typeface="Tahoma" panose="020B0604030504040204" pitchFamily="34" charset="0"/>
                <a:cs typeface="Times New Roman" panose="02020603050405020304" pitchFamily="18" charset="0"/>
              </a:rPr>
              <a:t> về thời trang trẻ em với các tính năng cần thiết và phổ biến trên thị trường</a:t>
            </a:r>
            <a:endParaRPr sz="1300">
              <a:latin typeface="+mn-lt"/>
              <a:ea typeface="Tahoma" panose="020B0604030504040204" pitchFamily="34" charset="0"/>
              <a:cs typeface="Times New Roman" panose="02020603050405020304" pitchFamily="18" charset="0"/>
            </a:endParaRPr>
          </a:p>
        </p:txBody>
      </p:sp>
      <p:sp>
        <p:nvSpPr>
          <p:cNvPr id="218" name="Google Shape;218;p35"/>
          <p:cNvSpPr txBox="1">
            <a:spLocks noGrp="1"/>
          </p:cNvSpPr>
          <p:nvPr>
            <p:ph type="subTitle" idx="3"/>
          </p:nvPr>
        </p:nvSpPr>
        <p:spPr>
          <a:xfrm>
            <a:off x="6267104" y="2272798"/>
            <a:ext cx="2695225" cy="1220496"/>
          </a:xfrm>
          <a:prstGeom prst="rect">
            <a:avLst/>
          </a:prstGeom>
        </p:spPr>
        <p:txBody>
          <a:bodyPr spcFirstLastPara="1" wrap="square" lIns="91425" tIns="91425" rIns="91425" bIns="91425" anchor="ctr" anchorCtr="0">
            <a:noAutofit/>
          </a:bodyPr>
          <a:lstStyle/>
          <a:p>
            <a:pPr marL="171450" lvl="0" indent="-171450" algn="just">
              <a:buFont typeface="Arial" panose="020B0604020202020204" pitchFamily="34" charset="0"/>
              <a:buChar char="•"/>
            </a:pPr>
            <a:r>
              <a:rPr lang="en-US" sz="1300">
                <a:latin typeface="+mj-lt"/>
              </a:rPr>
              <a:t>Xây dựng một website thương mại điện tử về thời trang trẻ em, với các giải pháp thiết kế giao diện, tính năng tương tác người dùng, và quá trình thanh toán tối ưu.</a:t>
            </a:r>
            <a:endParaRPr sz="1300">
              <a:latin typeface="+mj-lt"/>
              <a:ea typeface="Tahoma" panose="020B0604030504040204" pitchFamily="34" charset="0"/>
              <a:cs typeface="Times New Roman" panose="02020603050405020304" pitchFamily="18" charset="0"/>
            </a:endParaRPr>
          </a:p>
        </p:txBody>
      </p:sp>
      <p:sp>
        <p:nvSpPr>
          <p:cNvPr id="219" name="Google Shape;219;p35"/>
          <p:cNvSpPr txBox="1">
            <a:spLocks noGrp="1"/>
          </p:cNvSpPr>
          <p:nvPr>
            <p:ph type="subTitle" idx="6"/>
          </p:nvPr>
        </p:nvSpPr>
        <p:spPr>
          <a:xfrm>
            <a:off x="6480851" y="1497179"/>
            <a:ext cx="2165699" cy="59418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Times New Roman" panose="02020603050405020304" pitchFamily="18" charset="0"/>
                <a:ea typeface="Tahoma" panose="020B0604030504040204" pitchFamily="34" charset="0"/>
                <a:cs typeface="Times New Roman" panose="02020603050405020304" pitchFamily="18" charset="0"/>
              </a:rPr>
              <a:t>Mục Đích</a:t>
            </a:r>
            <a:endParaRPr>
              <a:latin typeface="Times New Roman" panose="02020603050405020304" pitchFamily="18" charset="0"/>
              <a:ea typeface="Tahoma" panose="020B0604030504040204" pitchFamily="34"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13"/>
                                        </p:tgtEl>
                                        <p:attrNameLst>
                                          <p:attrName>style.visibility</p:attrName>
                                        </p:attrNameLst>
                                      </p:cBhvr>
                                      <p:to>
                                        <p:strVal val="visible"/>
                                      </p:to>
                                    </p:set>
                                    <p:anim calcmode="lin" valueType="num">
                                      <p:cBhvr additive="base">
                                        <p:cTn id="11" dur="500" fill="hold"/>
                                        <p:tgtEl>
                                          <p:spTgt spid="213"/>
                                        </p:tgtEl>
                                        <p:attrNameLst>
                                          <p:attrName>ppt_x</p:attrName>
                                        </p:attrNameLst>
                                      </p:cBhvr>
                                      <p:tavLst>
                                        <p:tav tm="0">
                                          <p:val>
                                            <p:strVal val="#ppt_x"/>
                                          </p:val>
                                        </p:tav>
                                        <p:tav tm="100000">
                                          <p:val>
                                            <p:strVal val="#ppt_x"/>
                                          </p:val>
                                        </p:tav>
                                      </p:tavLst>
                                    </p:anim>
                                    <p:anim calcmode="lin" valueType="num">
                                      <p:cBhvr additive="base">
                                        <p:cTn id="12" dur="500" fill="hold"/>
                                        <p:tgtEl>
                                          <p:spTgt spid="2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14">
                                            <p:txEl>
                                              <p:pRg st="0" end="0"/>
                                            </p:txEl>
                                          </p:spTgt>
                                        </p:tgtEl>
                                        <p:attrNameLst>
                                          <p:attrName>style.visibility</p:attrName>
                                        </p:attrNameLst>
                                      </p:cBhvr>
                                      <p:to>
                                        <p:strVal val="visible"/>
                                      </p:to>
                                    </p:set>
                                    <p:anim calcmode="lin" valueType="num">
                                      <p:cBhvr additive="base">
                                        <p:cTn id="17" dur="500" fill="hold"/>
                                        <p:tgtEl>
                                          <p:spTgt spid="214">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14">
                                            <p:txEl>
                                              <p:pRg st="0" end="0"/>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16">
                                            <p:txEl>
                                              <p:pRg st="0" end="0"/>
                                            </p:txEl>
                                          </p:spTgt>
                                        </p:tgtEl>
                                        <p:attrNameLst>
                                          <p:attrName>style.visibility</p:attrName>
                                        </p:attrNameLst>
                                      </p:cBhvr>
                                      <p:to>
                                        <p:strVal val="visible"/>
                                      </p:to>
                                    </p:set>
                                    <p:animEffect transition="in" filter="fade">
                                      <p:cBhvr>
                                        <p:cTn id="31" dur="500"/>
                                        <p:tgtEl>
                                          <p:spTgt spid="216">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215">
                                            <p:txEl>
                                              <p:pRg st="0" end="0"/>
                                            </p:txEl>
                                          </p:spTgt>
                                        </p:tgtEl>
                                        <p:attrNameLst>
                                          <p:attrName>style.visibility</p:attrName>
                                        </p:attrNameLst>
                                      </p:cBhvr>
                                      <p:to>
                                        <p:strVal val="visible"/>
                                      </p:to>
                                    </p:set>
                                    <p:anim calcmode="lin" valueType="num">
                                      <p:cBhvr additive="base">
                                        <p:cTn id="36" dur="500" fill="hold"/>
                                        <p:tgtEl>
                                          <p:spTgt spid="215">
                                            <p:txEl>
                                              <p:pRg st="0" end="0"/>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215">
                                            <p:txEl>
                                              <p:pRg st="0" end="0"/>
                                            </p:txEl>
                                          </p:spTgt>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7"/>
                                        </p:tgtEl>
                                        <p:attrNameLst>
                                          <p:attrName>style.visibility</p:attrName>
                                        </p:attrNameLst>
                                      </p:cBhvr>
                                      <p:to>
                                        <p:strVal val="visible"/>
                                      </p:to>
                                    </p:set>
                                    <p:anim calcmode="lin" valueType="num">
                                      <p:cBhvr additive="base">
                                        <p:cTn id="40" dur="500" fill="hold"/>
                                        <p:tgtEl>
                                          <p:spTgt spid="7"/>
                                        </p:tgtEl>
                                        <p:attrNameLst>
                                          <p:attrName>ppt_x</p:attrName>
                                        </p:attrNameLst>
                                      </p:cBhvr>
                                      <p:tavLst>
                                        <p:tav tm="0">
                                          <p:val>
                                            <p:strVal val="#ppt_x"/>
                                          </p:val>
                                        </p:tav>
                                        <p:tav tm="100000">
                                          <p:val>
                                            <p:strVal val="#ppt_x"/>
                                          </p:val>
                                        </p:tav>
                                      </p:tavLst>
                                    </p:anim>
                                    <p:anim calcmode="lin" valueType="num">
                                      <p:cBhvr additive="base">
                                        <p:cTn id="41" dur="500" fill="hold"/>
                                        <p:tgtEl>
                                          <p:spTgt spid="7"/>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6"/>
                                        </p:tgtEl>
                                        <p:attrNameLst>
                                          <p:attrName>style.visibility</p:attrName>
                                        </p:attrNameLst>
                                      </p:cBhvr>
                                      <p:to>
                                        <p:strVal val="visible"/>
                                      </p:to>
                                    </p:set>
                                    <p:anim calcmode="lin" valueType="num">
                                      <p:cBhvr additive="base">
                                        <p:cTn id="44" dur="500" fill="hold"/>
                                        <p:tgtEl>
                                          <p:spTgt spid="6"/>
                                        </p:tgtEl>
                                        <p:attrNameLst>
                                          <p:attrName>ppt_x</p:attrName>
                                        </p:attrNameLst>
                                      </p:cBhvr>
                                      <p:tavLst>
                                        <p:tav tm="0">
                                          <p:val>
                                            <p:strVal val="#ppt_x"/>
                                          </p:val>
                                        </p:tav>
                                        <p:tav tm="100000">
                                          <p:val>
                                            <p:strVal val="#ppt_x"/>
                                          </p:val>
                                        </p:tav>
                                      </p:tavLst>
                                    </p:anim>
                                    <p:anim calcmode="lin" valueType="num">
                                      <p:cBhvr additive="base">
                                        <p:cTn id="4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17">
                                            <p:txEl>
                                              <p:pRg st="0" end="0"/>
                                            </p:txEl>
                                          </p:spTgt>
                                        </p:tgtEl>
                                        <p:attrNameLst>
                                          <p:attrName>style.visibility</p:attrName>
                                        </p:attrNameLst>
                                      </p:cBhvr>
                                      <p:to>
                                        <p:strVal val="visible"/>
                                      </p:to>
                                    </p:set>
                                    <p:animEffect transition="in" filter="fade">
                                      <p:cBhvr>
                                        <p:cTn id="50" dur="500"/>
                                        <p:tgtEl>
                                          <p:spTgt spid="217">
                                            <p:txEl>
                                              <p:pRg st="0" end="0"/>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217">
                                            <p:txEl>
                                              <p:pRg st="1" end="1"/>
                                            </p:txEl>
                                          </p:spTgt>
                                        </p:tgtEl>
                                        <p:attrNameLst>
                                          <p:attrName>style.visibility</p:attrName>
                                        </p:attrNameLst>
                                      </p:cBhvr>
                                      <p:to>
                                        <p:strVal val="visible"/>
                                      </p:to>
                                    </p:set>
                                    <p:animEffect transition="in" filter="fade">
                                      <p:cBhvr>
                                        <p:cTn id="53" dur="500"/>
                                        <p:tgtEl>
                                          <p:spTgt spid="217">
                                            <p:txEl>
                                              <p:pRg st="1" end="1"/>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217">
                                            <p:txEl>
                                              <p:pRg st="2" end="2"/>
                                            </p:txEl>
                                          </p:spTgt>
                                        </p:tgtEl>
                                        <p:attrNameLst>
                                          <p:attrName>style.visibility</p:attrName>
                                        </p:attrNameLst>
                                      </p:cBhvr>
                                      <p:to>
                                        <p:strVal val="visible"/>
                                      </p:to>
                                    </p:set>
                                    <p:animEffect transition="in" filter="fade">
                                      <p:cBhvr>
                                        <p:cTn id="56" dur="500"/>
                                        <p:tgtEl>
                                          <p:spTgt spid="217">
                                            <p:txEl>
                                              <p:pRg st="2" end="2"/>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9"/>
                                        </p:tgtEl>
                                        <p:attrNameLst>
                                          <p:attrName>style.visibility</p:attrName>
                                        </p:attrNameLst>
                                      </p:cBhvr>
                                      <p:to>
                                        <p:strVal val="visible"/>
                                      </p:to>
                                    </p:set>
                                    <p:anim calcmode="lin" valueType="num">
                                      <p:cBhvr additive="base">
                                        <p:cTn id="61" dur="500" fill="hold"/>
                                        <p:tgtEl>
                                          <p:spTgt spid="9"/>
                                        </p:tgtEl>
                                        <p:attrNameLst>
                                          <p:attrName>ppt_x</p:attrName>
                                        </p:attrNameLst>
                                      </p:cBhvr>
                                      <p:tavLst>
                                        <p:tav tm="0">
                                          <p:val>
                                            <p:strVal val="#ppt_x"/>
                                          </p:val>
                                        </p:tav>
                                        <p:tav tm="100000">
                                          <p:val>
                                            <p:strVal val="#ppt_x"/>
                                          </p:val>
                                        </p:tav>
                                      </p:tavLst>
                                    </p:anim>
                                    <p:anim calcmode="lin" valueType="num">
                                      <p:cBhvr additive="base">
                                        <p:cTn id="62" dur="500" fill="hold"/>
                                        <p:tgtEl>
                                          <p:spTgt spid="9"/>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8"/>
                                        </p:tgtEl>
                                        <p:attrNameLst>
                                          <p:attrName>style.visibility</p:attrName>
                                        </p:attrNameLst>
                                      </p:cBhvr>
                                      <p:to>
                                        <p:strVal val="visible"/>
                                      </p:to>
                                    </p:set>
                                    <p:anim calcmode="lin" valueType="num">
                                      <p:cBhvr additive="base">
                                        <p:cTn id="65" dur="500" fill="hold"/>
                                        <p:tgtEl>
                                          <p:spTgt spid="8"/>
                                        </p:tgtEl>
                                        <p:attrNameLst>
                                          <p:attrName>ppt_x</p:attrName>
                                        </p:attrNameLst>
                                      </p:cBhvr>
                                      <p:tavLst>
                                        <p:tav tm="0">
                                          <p:val>
                                            <p:strVal val="#ppt_x"/>
                                          </p:val>
                                        </p:tav>
                                        <p:tav tm="100000">
                                          <p:val>
                                            <p:strVal val="#ppt_x"/>
                                          </p:val>
                                        </p:tav>
                                      </p:tavLst>
                                    </p:anim>
                                    <p:anim calcmode="lin" valueType="num">
                                      <p:cBhvr additive="base">
                                        <p:cTn id="66" dur="500" fill="hold"/>
                                        <p:tgtEl>
                                          <p:spTgt spid="8"/>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219">
                                            <p:txEl>
                                              <p:pRg st="0" end="0"/>
                                            </p:txEl>
                                          </p:spTgt>
                                        </p:tgtEl>
                                        <p:attrNameLst>
                                          <p:attrName>style.visibility</p:attrName>
                                        </p:attrNameLst>
                                      </p:cBhvr>
                                      <p:to>
                                        <p:strVal val="visible"/>
                                      </p:to>
                                    </p:set>
                                    <p:anim calcmode="lin" valueType="num">
                                      <p:cBhvr additive="base">
                                        <p:cTn id="69" dur="500" fill="hold"/>
                                        <p:tgtEl>
                                          <p:spTgt spid="219">
                                            <p:txEl>
                                              <p:pRg st="0" end="0"/>
                                            </p:txEl>
                                          </p:spTgt>
                                        </p:tgtEl>
                                        <p:attrNameLst>
                                          <p:attrName>ppt_x</p:attrName>
                                        </p:attrNameLst>
                                      </p:cBhvr>
                                      <p:tavLst>
                                        <p:tav tm="0">
                                          <p:val>
                                            <p:strVal val="#ppt_x"/>
                                          </p:val>
                                        </p:tav>
                                        <p:tav tm="100000">
                                          <p:val>
                                            <p:strVal val="#ppt_x"/>
                                          </p:val>
                                        </p:tav>
                                      </p:tavLst>
                                    </p:anim>
                                    <p:anim calcmode="lin" valueType="num">
                                      <p:cBhvr additive="base">
                                        <p:cTn id="70" dur="500" fill="hold"/>
                                        <p:tgtEl>
                                          <p:spTgt spid="2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218">
                                            <p:txEl>
                                              <p:pRg st="0" end="0"/>
                                            </p:txEl>
                                          </p:spTgt>
                                        </p:tgtEl>
                                        <p:attrNameLst>
                                          <p:attrName>style.visibility</p:attrName>
                                        </p:attrNameLst>
                                      </p:cBhvr>
                                      <p:to>
                                        <p:strVal val="visible"/>
                                      </p:to>
                                    </p:set>
                                    <p:animEffect transition="in" filter="fade">
                                      <p:cBhvr>
                                        <p:cTn id="75" dur="500"/>
                                        <p:tgtEl>
                                          <p:spTgt spid="2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6" grpId="0" animBg="1"/>
      <p:bldP spid="7" grpId="0" animBg="1"/>
      <p:bldP spid="5" grpId="0" animBg="1"/>
      <p:bldP spid="4" grpId="0" animBg="1"/>
      <p:bldP spid="2" grpId="0" animBg="1"/>
      <p:bldP spid="213" grpId="0"/>
      <p:bldP spid="214" grpId="0" build="p"/>
      <p:bldP spid="215" grpId="0" build="p"/>
      <p:bldP spid="21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a:off x="4115688" y="2598625"/>
            <a:ext cx="41550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panose="02020603050405020304" pitchFamily="18" charset="0"/>
                <a:cs typeface="Times New Roman" panose="02020603050405020304" pitchFamily="18" charset="0"/>
              </a:rPr>
              <a:t>Hệ thống</a:t>
            </a:r>
            <a:endParaRPr>
              <a:latin typeface="Times New Roman" panose="02020603050405020304" pitchFamily="18" charset="0"/>
              <a:cs typeface="Times New Roman" panose="02020603050405020304" pitchFamily="18" charset="0"/>
            </a:endParaRPr>
          </a:p>
        </p:txBody>
      </p:sp>
      <p:sp>
        <p:nvSpPr>
          <p:cNvPr id="194" name="Google Shape;194;p33"/>
          <p:cNvSpPr txBox="1">
            <a:spLocks noGrp="1"/>
          </p:cNvSpPr>
          <p:nvPr>
            <p:ph type="title" idx="2"/>
          </p:nvPr>
        </p:nvSpPr>
        <p:spPr>
          <a:xfrm>
            <a:off x="4115688" y="1694700"/>
            <a:ext cx="1474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Times New Roman" panose="02020603050405020304" pitchFamily="18" charset="0"/>
                <a:cs typeface="Times New Roman" panose="02020603050405020304" pitchFamily="18" charset="0"/>
              </a:rPr>
              <a:t>02</a:t>
            </a:r>
            <a:endParaRPr>
              <a:latin typeface="Times New Roman" panose="02020603050405020304" pitchFamily="18" charset="0"/>
              <a:cs typeface="Times New Roman" panose="02020603050405020304" pitchFamily="18" charset="0"/>
            </a:endParaRPr>
          </a:p>
        </p:txBody>
      </p:sp>
      <p:pic>
        <p:nvPicPr>
          <p:cNvPr id="195" name="Google Shape;195;p33"/>
          <p:cNvPicPr preferRelativeResize="0">
            <a:picLocks noGrp="1"/>
          </p:cNvPicPr>
          <p:nvPr>
            <p:ph type="pic" idx="3"/>
          </p:nvPr>
        </p:nvPicPr>
        <p:blipFill>
          <a:blip r:embed="rId3"/>
          <a:srcRect l="4719" r="4719"/>
          <a:stretch/>
        </p:blipFill>
        <p:spPr>
          <a:xfrm>
            <a:off x="-45218" y="-65303"/>
            <a:ext cx="3768132" cy="5149769"/>
          </a:xfrm>
          <a:prstGeom prst="round2SameRect">
            <a:avLst>
              <a:gd name="adj1" fmla="val 16667"/>
              <a:gd name="adj2" fmla="val 0"/>
            </a:avLst>
          </a:prstGeom>
        </p:spPr>
      </p:pic>
      <p:cxnSp>
        <p:nvCxnSpPr>
          <p:cNvPr id="196" name="Google Shape;196;p33"/>
          <p:cNvCxnSpPr/>
          <p:nvPr/>
        </p:nvCxnSpPr>
        <p:spPr>
          <a:xfrm>
            <a:off x="4115688" y="1200275"/>
            <a:ext cx="1945200" cy="0"/>
          </a:xfrm>
          <a:prstGeom prst="straightConnector1">
            <a:avLst/>
          </a:prstGeom>
          <a:noFill/>
          <a:ln w="9525" cap="flat" cmpd="sng">
            <a:solidFill>
              <a:schemeClr val="accent1"/>
            </a:solidFill>
            <a:prstDash val="solid"/>
            <a:round/>
            <a:headEnd type="none" w="med" len="med"/>
            <a:tailEnd type="triangle" w="med" len="med"/>
          </a:ln>
        </p:spPr>
      </p:cxnSp>
      <p:pic>
        <p:nvPicPr>
          <p:cNvPr id="197" name="Google Shape;197;p33"/>
          <p:cNvPicPr preferRelativeResize="0"/>
          <p:nvPr/>
        </p:nvPicPr>
        <p:blipFill rotWithShape="1">
          <a:blip r:embed="rId4">
            <a:alphaModFix/>
          </a:blip>
          <a:srcRect l="816" t="4003" r="826"/>
          <a:stretch/>
        </p:blipFill>
        <p:spPr>
          <a:xfrm rot="-5400000" flipH="1">
            <a:off x="7129413" y="79437"/>
            <a:ext cx="1965724" cy="1913000"/>
          </a:xfrm>
          <a:prstGeom prst="rect">
            <a:avLst/>
          </a:prstGeom>
          <a:noFill/>
          <a:ln>
            <a:noFill/>
          </a:ln>
        </p:spPr>
      </p:pic>
      <p:pic>
        <p:nvPicPr>
          <p:cNvPr id="198" name="Google Shape;198;p33"/>
          <p:cNvPicPr preferRelativeResize="0"/>
          <p:nvPr/>
        </p:nvPicPr>
        <p:blipFill rotWithShape="1">
          <a:blip r:embed="rId5">
            <a:alphaModFix/>
          </a:blip>
          <a:srcRect l="214" r="6318" b="1816"/>
          <a:stretch/>
        </p:blipFill>
        <p:spPr>
          <a:xfrm rot="8243208" flipH="1">
            <a:off x="7139324" y="3736486"/>
            <a:ext cx="2381625" cy="1472776"/>
          </a:xfrm>
          <a:prstGeom prst="rect">
            <a:avLst/>
          </a:prstGeom>
          <a:noFill/>
          <a:ln>
            <a:noFill/>
          </a:ln>
        </p:spPr>
      </p:pic>
    </p:spTree>
    <p:extLst>
      <p:ext uri="{BB962C8B-B14F-4D97-AF65-F5344CB8AC3E}">
        <p14:creationId xmlns:p14="http://schemas.microsoft.com/office/powerpoint/2010/main" val="2461327208"/>
      </p:ext>
    </p:extLst>
  </p:cSld>
  <p:clrMapOvr>
    <a:masterClrMapping/>
  </p:clrMapOvr>
  <p:transition spd="slow">
    <p:wipe/>
  </p:transition>
</p:sld>
</file>

<file path=ppt/theme/theme1.xml><?xml version="1.0" encoding="utf-8"?>
<a:theme xmlns:a="http://schemas.openxmlformats.org/drawingml/2006/main" name="Design Inspiration Project Proposal by Slidesgo">
  <a:themeElements>
    <a:clrScheme name="Simple Light">
      <a:dk1>
        <a:srgbClr val="272727"/>
      </a:dk1>
      <a:lt1>
        <a:srgbClr val="F3F3F3"/>
      </a:lt1>
      <a:dk2>
        <a:srgbClr val="FF7BFF"/>
      </a:dk2>
      <a:lt2>
        <a:srgbClr val="FFD3F1"/>
      </a:lt2>
      <a:accent1>
        <a:srgbClr val="4A86E8"/>
      </a:accent1>
      <a:accent2>
        <a:srgbClr val="BAD4FF"/>
      </a:accent2>
      <a:accent3>
        <a:srgbClr val="FFFFFF"/>
      </a:accent3>
      <a:accent4>
        <a:srgbClr val="FFFFFF"/>
      </a:accent4>
      <a:accent5>
        <a:srgbClr val="FFFFFF"/>
      </a:accent5>
      <a:accent6>
        <a:srgbClr val="FFFFFF"/>
      </a:accent6>
      <a:hlink>
        <a:srgbClr val="2727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5316</TotalTime>
  <Words>967</Words>
  <Application>Microsoft Office PowerPoint</Application>
  <PresentationFormat>On-screen Show (16:9)</PresentationFormat>
  <Paragraphs>91</Paragraphs>
  <Slides>23</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Albert Sans</vt:lpstr>
      <vt:lpstr>Arial</vt:lpstr>
      <vt:lpstr>Work Sans</vt:lpstr>
      <vt:lpstr>Raleway</vt:lpstr>
      <vt:lpstr>PT Sans</vt:lpstr>
      <vt:lpstr>Times New Roman</vt:lpstr>
      <vt:lpstr>Anaheim</vt:lpstr>
      <vt:lpstr>Albert Sans Light</vt:lpstr>
      <vt:lpstr>Design Inspiration Project Proposal by Slidesgo</vt:lpstr>
      <vt:lpstr>PowerPoint Presentation</vt:lpstr>
      <vt:lpstr>Khóa Luận Tốt Nghiệp</vt:lpstr>
      <vt:lpstr>PowerPoint Presentation</vt:lpstr>
      <vt:lpstr>Mục Lục</vt:lpstr>
      <vt:lpstr>Giới thiệu</vt:lpstr>
      <vt:lpstr>Tính cấp thiết của đề tài</vt:lpstr>
      <vt:lpstr>Mục tiêu của đề tài </vt:lpstr>
      <vt:lpstr>Phạm vi nghiên cứu</vt:lpstr>
      <vt:lpstr>Hệ thống</vt:lpstr>
      <vt:lpstr>Kiến trúc hệ thống</vt:lpstr>
      <vt:lpstr>Thiết kế hệ thống</vt:lpstr>
      <vt:lpstr>Công nghệ</vt:lpstr>
      <vt:lpstr>Công nghệ sử dụng</vt:lpstr>
      <vt:lpstr>Chức năng và Demo</vt:lpstr>
      <vt:lpstr>Chức năng phía User</vt:lpstr>
      <vt:lpstr>Chức năng phía Admin </vt:lpstr>
      <vt:lpstr>Chức năng </vt:lpstr>
      <vt:lpstr>Demo</vt:lpstr>
      <vt:lpstr>Kết luận</vt:lpstr>
      <vt:lpstr>Kiến Thức và Kỹ Năng:</vt:lpstr>
      <vt:lpstr>Ưu điểm và nhược điểm</vt:lpstr>
      <vt:lpstr>Hướng phát triển</vt:lpstr>
      <vt:lpstr>Xin chân thành cảm ơn quý thầy cô đã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Khóa Luận Tốt Nghiệp</dc:title>
  <cp:lastModifiedBy>Hoàng Khải Phan</cp:lastModifiedBy>
  <cp:revision>85</cp:revision>
  <dcterms:modified xsi:type="dcterms:W3CDTF">2024-07-19T04:34:55Z</dcterms:modified>
</cp:coreProperties>
</file>